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307" r:id="rId3"/>
    <p:sldId id="308" r:id="rId4"/>
    <p:sldId id="309" r:id="rId5"/>
    <p:sldId id="311" r:id="rId6"/>
    <p:sldId id="313" r:id="rId7"/>
    <p:sldId id="306" r:id="rId8"/>
    <p:sldId id="312" r:id="rId9"/>
    <p:sldId id="280" r:id="rId10"/>
    <p:sldId id="314" r:id="rId11"/>
    <p:sldId id="316" r:id="rId12"/>
    <p:sldId id="310" r:id="rId13"/>
    <p:sldId id="315" r:id="rId14"/>
    <p:sldId id="264" r:id="rId15"/>
    <p:sldId id="265" r:id="rId16"/>
  </p:sldIdLst>
  <p:sldSz cx="9001125" cy="7200900"/>
  <p:notesSz cx="6858000" cy="9144000"/>
  <p:defaultTextStyle>
    <a:defPPr>
      <a:defRPr lang="ko-KR"/>
    </a:defPPr>
    <a:lvl1pPr marL="0" algn="l" defTabSz="925737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2869" algn="l" defTabSz="925737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25737" algn="l" defTabSz="925737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88606" algn="l" defTabSz="925737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51475" algn="l" defTabSz="925737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14344" algn="l" defTabSz="925737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77212" algn="l" defTabSz="925737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40081" algn="l" defTabSz="925737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02950" algn="l" defTabSz="925737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2B6"/>
    <a:srgbClr val="B7EFE0"/>
    <a:srgbClr val="ECF8E4"/>
    <a:srgbClr val="FF5B5B"/>
    <a:srgbClr val="BEE8A2"/>
    <a:srgbClr val="D2EFBF"/>
    <a:srgbClr val="CCE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5" autoAdjust="0"/>
    <p:restoredTop sz="94745" autoAdjust="0"/>
  </p:normalViewPr>
  <p:slideViewPr>
    <p:cSldViewPr>
      <p:cViewPr>
        <p:scale>
          <a:sx n="100" d="100"/>
          <a:sy n="100" d="100"/>
        </p:scale>
        <p:origin x="-2148" y="-570"/>
      </p:cViewPr>
      <p:guideLst>
        <p:guide orient="horz" pos="2268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2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900D8-F11A-4148-A464-83F9AFAAC4EB}" type="datetimeFigureOut">
              <a:rPr lang="ko-KR" altLang="en-US" smtClean="0"/>
              <a:t>2019-09-30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2095A-1A4B-47EE-ADA2-438E6754EAA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895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25737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2869" algn="l" defTabSz="925737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25737" algn="l" defTabSz="925737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88606" algn="l" defTabSz="925737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51475" algn="l" defTabSz="925737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14344" algn="l" defTabSz="925737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77212" algn="l" defTabSz="925737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40081" algn="l" defTabSz="925737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02950" algn="l" defTabSz="925737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85875" y="685800"/>
            <a:ext cx="428625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2095A-1A4B-47EE-ADA2-438E6754EAA6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7971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2095A-1A4B-47EE-ADA2-438E6754EAA6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5837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2095A-1A4B-47EE-ADA2-438E6754EAA6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8509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2095A-1A4B-47EE-ADA2-438E6754EAA6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8149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2095A-1A4B-47EE-ADA2-438E6754EAA6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3868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2095A-1A4B-47EE-ADA2-438E6754EAA6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3709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2095A-1A4B-47EE-ADA2-438E6754EAA6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8426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2095A-1A4B-47EE-ADA2-438E6754EAA6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8426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2095A-1A4B-47EE-ADA2-438E6754EAA6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0319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2095A-1A4B-47EE-ADA2-438E6754EAA6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6130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75084" y="2236950"/>
            <a:ext cx="7650957" cy="154352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0169" y="4080510"/>
            <a:ext cx="6300788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2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5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4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2019-09-30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2019-09-30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25816" y="288374"/>
            <a:ext cx="2025253" cy="614410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0056" y="288374"/>
            <a:ext cx="5925741" cy="614410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2019-09-30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2019-09-30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1027" y="4627246"/>
            <a:ext cx="7650957" cy="1430178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11027" y="3052053"/>
            <a:ext cx="7650957" cy="15751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28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257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886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514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143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772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400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029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2019-09-30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0057" y="1680214"/>
            <a:ext cx="3975497" cy="47522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5572" y="1680214"/>
            <a:ext cx="3975497" cy="47522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2019-09-30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0059" y="1611869"/>
            <a:ext cx="3977060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2869" indent="0">
              <a:buNone/>
              <a:defRPr sz="2000" b="1"/>
            </a:lvl2pPr>
            <a:lvl3pPr marL="925737" indent="0">
              <a:buNone/>
              <a:defRPr sz="1800" b="1"/>
            </a:lvl3pPr>
            <a:lvl4pPr marL="1388606" indent="0">
              <a:buNone/>
              <a:defRPr sz="1600" b="1"/>
            </a:lvl4pPr>
            <a:lvl5pPr marL="1851475" indent="0">
              <a:buNone/>
              <a:defRPr sz="1600" b="1"/>
            </a:lvl5pPr>
            <a:lvl6pPr marL="2314344" indent="0">
              <a:buNone/>
              <a:defRPr sz="1600" b="1"/>
            </a:lvl6pPr>
            <a:lvl7pPr marL="2777212" indent="0">
              <a:buNone/>
              <a:defRPr sz="1600" b="1"/>
            </a:lvl7pPr>
            <a:lvl8pPr marL="3240081" indent="0">
              <a:buNone/>
              <a:defRPr sz="1600" b="1"/>
            </a:lvl8pPr>
            <a:lvl9pPr marL="370295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0059" y="2283618"/>
            <a:ext cx="3977060" cy="4148853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572451" y="1611869"/>
            <a:ext cx="3978623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2869" indent="0">
              <a:buNone/>
              <a:defRPr sz="2000" b="1"/>
            </a:lvl2pPr>
            <a:lvl3pPr marL="925737" indent="0">
              <a:buNone/>
              <a:defRPr sz="1800" b="1"/>
            </a:lvl3pPr>
            <a:lvl4pPr marL="1388606" indent="0">
              <a:buNone/>
              <a:defRPr sz="1600" b="1"/>
            </a:lvl4pPr>
            <a:lvl5pPr marL="1851475" indent="0">
              <a:buNone/>
              <a:defRPr sz="1600" b="1"/>
            </a:lvl5pPr>
            <a:lvl6pPr marL="2314344" indent="0">
              <a:buNone/>
              <a:defRPr sz="1600" b="1"/>
            </a:lvl6pPr>
            <a:lvl7pPr marL="2777212" indent="0">
              <a:buNone/>
              <a:defRPr sz="1600" b="1"/>
            </a:lvl7pPr>
            <a:lvl8pPr marL="3240081" indent="0">
              <a:buNone/>
              <a:defRPr sz="1600" b="1"/>
            </a:lvl8pPr>
            <a:lvl9pPr marL="370295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572451" y="2283618"/>
            <a:ext cx="3978623" cy="4148853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2019-09-30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2019-09-30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2019-09-30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0061" y="286703"/>
            <a:ext cx="2961308" cy="12201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19193" y="286707"/>
            <a:ext cx="5031880" cy="614576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0061" y="1506858"/>
            <a:ext cx="2961308" cy="4925616"/>
          </a:xfrm>
        </p:spPr>
        <p:txBody>
          <a:bodyPr/>
          <a:lstStyle>
            <a:lvl1pPr marL="0" indent="0">
              <a:buNone/>
              <a:defRPr sz="1400"/>
            </a:lvl1pPr>
            <a:lvl2pPr marL="462869" indent="0">
              <a:buNone/>
              <a:defRPr sz="1200"/>
            </a:lvl2pPr>
            <a:lvl3pPr marL="925737" indent="0">
              <a:buNone/>
              <a:defRPr sz="1000"/>
            </a:lvl3pPr>
            <a:lvl4pPr marL="1388606" indent="0">
              <a:buNone/>
              <a:defRPr sz="900"/>
            </a:lvl4pPr>
            <a:lvl5pPr marL="1851475" indent="0">
              <a:buNone/>
              <a:defRPr sz="900"/>
            </a:lvl5pPr>
            <a:lvl6pPr marL="2314344" indent="0">
              <a:buNone/>
              <a:defRPr sz="900"/>
            </a:lvl6pPr>
            <a:lvl7pPr marL="2777212" indent="0">
              <a:buNone/>
              <a:defRPr sz="900"/>
            </a:lvl7pPr>
            <a:lvl8pPr marL="3240081" indent="0">
              <a:buNone/>
              <a:defRPr sz="900"/>
            </a:lvl8pPr>
            <a:lvl9pPr marL="370295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2019-09-30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64283" y="5040631"/>
            <a:ext cx="5400675" cy="595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64283" y="643414"/>
            <a:ext cx="5400675" cy="4320540"/>
          </a:xfrm>
        </p:spPr>
        <p:txBody>
          <a:bodyPr/>
          <a:lstStyle>
            <a:lvl1pPr marL="0" indent="0">
              <a:buNone/>
              <a:defRPr sz="3300"/>
            </a:lvl1pPr>
            <a:lvl2pPr marL="462869" indent="0">
              <a:buNone/>
              <a:defRPr sz="2900"/>
            </a:lvl2pPr>
            <a:lvl3pPr marL="925737" indent="0">
              <a:buNone/>
              <a:defRPr sz="2500"/>
            </a:lvl3pPr>
            <a:lvl4pPr marL="1388606" indent="0">
              <a:buNone/>
              <a:defRPr sz="2000"/>
            </a:lvl4pPr>
            <a:lvl5pPr marL="1851475" indent="0">
              <a:buNone/>
              <a:defRPr sz="2000"/>
            </a:lvl5pPr>
            <a:lvl6pPr marL="2314344" indent="0">
              <a:buNone/>
              <a:defRPr sz="2000"/>
            </a:lvl6pPr>
            <a:lvl7pPr marL="2777212" indent="0">
              <a:buNone/>
              <a:defRPr sz="2000"/>
            </a:lvl7pPr>
            <a:lvl8pPr marL="3240081" indent="0">
              <a:buNone/>
              <a:defRPr sz="2000"/>
            </a:lvl8pPr>
            <a:lvl9pPr marL="370295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64283" y="5635707"/>
            <a:ext cx="5400675" cy="845105"/>
          </a:xfrm>
        </p:spPr>
        <p:txBody>
          <a:bodyPr/>
          <a:lstStyle>
            <a:lvl1pPr marL="0" indent="0">
              <a:buNone/>
              <a:defRPr sz="1400"/>
            </a:lvl1pPr>
            <a:lvl2pPr marL="462869" indent="0">
              <a:buNone/>
              <a:defRPr sz="1200"/>
            </a:lvl2pPr>
            <a:lvl3pPr marL="925737" indent="0">
              <a:buNone/>
              <a:defRPr sz="1000"/>
            </a:lvl3pPr>
            <a:lvl4pPr marL="1388606" indent="0">
              <a:buNone/>
              <a:defRPr sz="900"/>
            </a:lvl4pPr>
            <a:lvl5pPr marL="1851475" indent="0">
              <a:buNone/>
              <a:defRPr sz="900"/>
            </a:lvl5pPr>
            <a:lvl6pPr marL="2314344" indent="0">
              <a:buNone/>
              <a:defRPr sz="900"/>
            </a:lvl6pPr>
            <a:lvl7pPr marL="2777212" indent="0">
              <a:buNone/>
              <a:defRPr sz="900"/>
            </a:lvl7pPr>
            <a:lvl8pPr marL="3240081" indent="0">
              <a:buNone/>
              <a:defRPr sz="900"/>
            </a:lvl8pPr>
            <a:lvl9pPr marL="370295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2019-09-30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0057" y="288370"/>
            <a:ext cx="8101013" cy="1200150"/>
          </a:xfrm>
          <a:prstGeom prst="rect">
            <a:avLst/>
          </a:prstGeom>
        </p:spPr>
        <p:txBody>
          <a:bodyPr vert="horz" lIns="92574" tIns="46287" rIns="92574" bIns="46287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0057" y="1680214"/>
            <a:ext cx="8101013" cy="4752261"/>
          </a:xfrm>
          <a:prstGeom prst="rect">
            <a:avLst/>
          </a:prstGeom>
        </p:spPr>
        <p:txBody>
          <a:bodyPr vert="horz" lIns="92574" tIns="46287" rIns="92574" bIns="46287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0057" y="6674171"/>
            <a:ext cx="2100263" cy="383382"/>
          </a:xfrm>
          <a:prstGeom prst="rect">
            <a:avLst/>
          </a:prstGeom>
        </p:spPr>
        <p:txBody>
          <a:bodyPr vert="horz" lIns="92574" tIns="46287" rIns="92574" bIns="46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pPr/>
              <a:t>2019-09-30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75384" y="6674171"/>
            <a:ext cx="2850357" cy="383382"/>
          </a:xfrm>
          <a:prstGeom prst="rect">
            <a:avLst/>
          </a:prstGeom>
        </p:spPr>
        <p:txBody>
          <a:bodyPr vert="horz" lIns="92574" tIns="46287" rIns="92574" bIns="46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0807" y="6674171"/>
            <a:ext cx="2100263" cy="383382"/>
          </a:xfrm>
          <a:prstGeom prst="rect">
            <a:avLst/>
          </a:prstGeom>
        </p:spPr>
        <p:txBody>
          <a:bodyPr vert="horz" lIns="92574" tIns="46287" rIns="92574" bIns="46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257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152" indent="-347152" algn="l" defTabSz="925737" rtl="0" eaLnBrk="1" latinLnBrk="1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52162" indent="-289293" algn="l" defTabSz="925737" rtl="0" eaLnBrk="1" latinLnBrk="1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172" indent="-231435" algn="l" defTabSz="925737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041" indent="-231435" algn="l" defTabSz="925737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2910" indent="-231435" algn="l" defTabSz="925737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778" indent="-231435" algn="l" defTabSz="92573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8647" indent="-231435" algn="l" defTabSz="92573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1516" indent="-231435" algn="l" defTabSz="92573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4384" indent="-231435" algn="l" defTabSz="92573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2573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869" algn="l" defTabSz="92573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5737" algn="l" defTabSz="92573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8606" algn="l" defTabSz="92573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475" algn="l" defTabSz="92573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4344" algn="l" defTabSz="92573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7212" algn="l" defTabSz="92573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081" algn="l" defTabSz="92573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02950" algn="l" defTabSz="92573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스크린샷이(가) 표시된 사진&#10;&#10;자동 생성된 설명">
            <a:extLst>
              <a:ext uri="{FF2B5EF4-FFF2-40B4-BE49-F238E27FC236}">
                <a16:creationId xmlns="" xmlns:a16="http://schemas.microsoft.com/office/drawing/2014/main" id="{A118B621-7314-F947-9758-E82614CA6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24" y="-19264"/>
            <a:ext cx="9001125" cy="722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0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01126" cy="72296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7301" y="514955"/>
            <a:ext cx="6946522" cy="7090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2574" tIns="46287" rIns="92574" bIns="46287" rtlCol="0">
            <a:spAutoFit/>
          </a:bodyPr>
          <a:lstStyle/>
          <a:p>
            <a:pPr algn="ctr" fontAlgn="base" latinLnBrk="0"/>
            <a:r>
              <a:rPr lang="ko-KR" altLang="en-US" sz="2000" b="1" dirty="0">
                <a:latin typeface="굴림체" pitchFamily="49" charset="-127"/>
                <a:ea typeface="굴림체" pitchFamily="49" charset="-127"/>
              </a:rPr>
              <a:t>장애인자립생활주택 </a:t>
            </a:r>
            <a:r>
              <a:rPr lang="ko-KR" altLang="en-US" sz="2000" b="1" dirty="0" smtClean="0">
                <a:latin typeface="굴림체" pitchFamily="49" charset="-127"/>
                <a:ea typeface="굴림체" pitchFamily="49" charset="-127"/>
              </a:rPr>
              <a:t>다형 </a:t>
            </a:r>
            <a:r>
              <a:rPr lang="ko-KR" altLang="en-US" sz="2000" b="1" dirty="0" smtClean="0">
                <a:latin typeface="굴림체" pitchFamily="49" charset="-127"/>
                <a:ea typeface="굴림체" pitchFamily="49" charset="-127"/>
              </a:rPr>
              <a:t>요리</a:t>
            </a:r>
            <a:r>
              <a:rPr lang="ko-KR" altLang="en-US" sz="2000" b="1" dirty="0" smtClean="0">
                <a:latin typeface="굴림체" pitchFamily="49" charset="-127"/>
                <a:ea typeface="굴림체" pitchFamily="49" charset="-127"/>
              </a:rPr>
              <a:t>실</a:t>
            </a:r>
            <a:r>
              <a:rPr lang="ko-KR" altLang="en-US" sz="2000" b="1" dirty="0">
                <a:latin typeface="굴림체" pitchFamily="49" charset="-127"/>
                <a:ea typeface="굴림체" pitchFamily="49" charset="-127"/>
              </a:rPr>
              <a:t>습</a:t>
            </a:r>
            <a:endParaRPr lang="en-US" altLang="ko-KR" sz="2000" b="1" dirty="0">
              <a:latin typeface="굴림체" pitchFamily="49" charset="-127"/>
              <a:ea typeface="굴림체" pitchFamily="49" charset="-127"/>
            </a:endParaRPr>
          </a:p>
          <a:p>
            <a:pPr algn="ctr" fontAlgn="base" latinLnBrk="0"/>
            <a:r>
              <a:rPr lang="en-US" altLang="ko-KR" sz="2000" b="1" dirty="0" smtClean="0">
                <a:latin typeface="굴림체" pitchFamily="49" charset="-127"/>
                <a:ea typeface="굴림체" pitchFamily="49" charset="-127"/>
              </a:rPr>
              <a:t>‘</a:t>
            </a:r>
            <a:r>
              <a:rPr lang="ko-KR" altLang="en-US" sz="2000" b="1" dirty="0" smtClean="0">
                <a:latin typeface="굴림체" pitchFamily="49" charset="-127"/>
                <a:ea typeface="굴림체" pitchFamily="49" charset="-127"/>
              </a:rPr>
              <a:t>스파게티 </a:t>
            </a:r>
            <a:r>
              <a:rPr lang="en-US" altLang="ko-KR" sz="2000" b="1" dirty="0" smtClean="0">
                <a:latin typeface="굴림체" pitchFamily="49" charset="-127"/>
                <a:ea typeface="굴림체" pitchFamily="49" charset="-127"/>
              </a:rPr>
              <a:t>&amp; </a:t>
            </a:r>
            <a:r>
              <a:rPr lang="ko-KR" altLang="en-US" sz="2000" b="1" dirty="0" smtClean="0">
                <a:latin typeface="굴림체" pitchFamily="49" charset="-127"/>
                <a:ea typeface="굴림체" pitchFamily="49" charset="-127"/>
              </a:rPr>
              <a:t>비빔국수</a:t>
            </a:r>
            <a:r>
              <a:rPr lang="en-US" altLang="ko-KR" sz="2000" b="1" dirty="0" smtClean="0">
                <a:latin typeface="굴림체" pitchFamily="49" charset="-127"/>
                <a:ea typeface="굴림체" pitchFamily="49" charset="-127"/>
              </a:rPr>
              <a:t>’</a:t>
            </a:r>
            <a:endParaRPr lang="en-US" altLang="ko-KR" sz="2000" b="1" dirty="0">
              <a:latin typeface="GulimChe" panose="020B0609000101010101" pitchFamily="49" charset="-127"/>
              <a:ea typeface="GulimChe" panose="020B0609000101010101" pitchFamily="49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4008" y="1539811"/>
            <a:ext cx="4949002" cy="51717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2574" tIns="46287" rIns="92574" bIns="46287" rtlCol="0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9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월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26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일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토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)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다형장애인자립생활주택에서 요리실습 프로그램을 진행하였습니다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</a:t>
            </a: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강○○씨는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스파게티를 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엄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○○씨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는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비빔국수를 만들고자 하여 두 입주자 욕구를 모두 반영하여 두 가지 음식을 만들게 되었습니다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algn="just" fontAlgn="base">
              <a:lnSpc>
                <a:spcPct val="150000"/>
              </a:lnSpc>
            </a:pP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요리를 시작하기 전 필요한 재료 목록을 작성하여 각 음식에 필요한 재료를 직접 구입하고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두 손을 깨끗하게 씻은 뒤 요리할 준비를 마쳤습니다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엄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○○씨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는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볶는 것을 담당하였고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강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○○씨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는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야채 써는 것을 담당 하셨습니다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각자 맡은 역할에 집중하여 예상 시간보다 빠르게 재료를 준비하였습니다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algn="just" fontAlgn="base">
              <a:lnSpc>
                <a:spcPct val="150000"/>
              </a:lnSpc>
            </a:pPr>
            <a:endParaRPr lang="en-US" altLang="ko-KR" sz="1000" dirty="0">
              <a:latin typeface="굴림체" pitchFamily="49" charset="-127"/>
              <a:ea typeface="굴림체" pitchFamily="49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재료를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준비한 뒤 면을 삶았습니다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물이 끓기 전 면을 넣어 면이 퍼져 잘 못 된 예를 보여주었고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다음 번에는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물이 끓은 뒤 면을 넣어 삶았습니다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잘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익은 면을 그릇에 닮고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각자 원하는 고명을 얹어 담아 비빔국수를 완성하고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그 다음 야채를 볶은 뒤 소스와 면을 넣어 스파게티를 만들었습니다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어지러운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식탁을 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어느 정도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정리한 뒤 완성된 음식을 식탁에 놓고 시식을 하였습니다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algn="just" fontAlgn="base">
              <a:lnSpc>
                <a:spcPct val="150000"/>
              </a:lnSpc>
            </a:pP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강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○○씨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와 엄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○○씨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모두 스파게티가 더 맛있다고 이야기를 하며 남은 스파게티 모두 먹으며 매우 만족하는 모습을 보였습니다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금일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프로그램 참여 소감으로“스파게티 맛있어요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.”, “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다음에 만들어 먹을게요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.”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라고 이야기를 나누며 프로그램을 마무리 하였습니다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algn="just" fontAlgn="base">
              <a:lnSpc>
                <a:spcPct val="150000"/>
              </a:lnSpc>
            </a:pP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다음 요리실습 프로그램은 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11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월 중 입주자의 욕구를 반영하여 요리실습 프로그램을 진행 할 예정입니다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</a:t>
            </a: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122" y="6239346"/>
            <a:ext cx="2734989" cy="3243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2574" tIns="46287" rIns="92574" bIns="46287" rtlCol="0">
            <a:spAutoFit/>
          </a:bodyPr>
          <a:lstStyle/>
          <a:p>
            <a:pPr algn="ctr" fontAlgn="base" latinLnBrk="0">
              <a:lnSpc>
                <a:spcPct val="150000"/>
              </a:lnSpc>
            </a:pP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▲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‘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스파게티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&amp;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비빔국수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’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시식하는 모습</a:t>
            </a: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761" y="3616265"/>
            <a:ext cx="2662665" cy="3243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2574" tIns="46287" rIns="92574" bIns="46287" rtlCol="0">
            <a:spAutoFit/>
          </a:bodyPr>
          <a:lstStyle/>
          <a:p>
            <a:pPr algn="ctr" fontAlgn="base" latinLnBrk="0">
              <a:lnSpc>
                <a:spcPct val="150000"/>
              </a:lnSpc>
            </a:pP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▲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‘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스파게티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&amp;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비빔국수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’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조리하는 모습</a:t>
            </a: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</p:txBody>
      </p:sp>
      <p:pic>
        <p:nvPicPr>
          <p:cNvPr id="1026" name="Picture 2" descr="F:\1. J.N.H\1. kbcil\2019년 강북센터\7. 강북센터 사진 - 동영상\2019.09.21_장애인자립생활주택 다형_요리실습(스파케티 &amp; 비빔국수)\KakaoTalk_20190925_091113300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14" y="1512218"/>
            <a:ext cx="2952328" cy="197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1. J.N.H\1. kbcil\2019년 강북센터\7. 강북센터 사진 - 동영상\2019.09.21_장애인자립생활주택 다형_요리실습(스파케티 &amp; 비빔국수)\KakaoTalk_20190925_091113300_0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32"/>
          <a:stretch/>
        </p:blipFill>
        <p:spPr bwMode="auto">
          <a:xfrm>
            <a:off x="444235" y="4163745"/>
            <a:ext cx="2976207" cy="19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712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01126" cy="7229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0122" y="514955"/>
            <a:ext cx="7992888" cy="5089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2574" tIns="46287" rIns="92574" bIns="46287" rtlCol="0">
            <a:spAutoFit/>
          </a:bodyPr>
          <a:lstStyle/>
          <a:p>
            <a:pPr algn="ctr" fontAlgn="base" latinLnBrk="0">
              <a:lnSpc>
                <a:spcPct val="150000"/>
              </a:lnSpc>
            </a:pPr>
            <a:r>
              <a:rPr lang="ko-KR" altLang="en-US" sz="1600" b="1" dirty="0" smtClean="0">
                <a:latin typeface="굴림체" pitchFamily="49" charset="-127"/>
                <a:ea typeface="굴림체" pitchFamily="49" charset="-127"/>
              </a:rPr>
              <a:t>장애인활동지원 </a:t>
            </a:r>
            <a:r>
              <a:rPr lang="ko-KR" altLang="en-US" sz="1600" b="1" dirty="0">
                <a:latin typeface="굴림체" pitchFamily="49" charset="-127"/>
                <a:ea typeface="굴림체" pitchFamily="49" charset="-127"/>
              </a:rPr>
              <a:t>만 </a:t>
            </a:r>
            <a:r>
              <a:rPr lang="en-US" altLang="ko-KR" sz="1600" b="1" dirty="0">
                <a:latin typeface="굴림체" pitchFamily="49" charset="-127"/>
                <a:ea typeface="굴림체" pitchFamily="49" charset="-127"/>
              </a:rPr>
              <a:t>65</a:t>
            </a:r>
            <a:r>
              <a:rPr lang="ko-KR" altLang="en-US" sz="1600" b="1" dirty="0">
                <a:latin typeface="굴림체" pitchFamily="49" charset="-127"/>
                <a:ea typeface="굴림체" pitchFamily="49" charset="-127"/>
              </a:rPr>
              <a:t>세 연령제한 폐지 </a:t>
            </a:r>
            <a:r>
              <a:rPr lang="ko-KR" altLang="en-US" sz="1600" b="1" dirty="0" smtClean="0">
                <a:latin typeface="굴림체" pitchFamily="49" charset="-127"/>
                <a:ea typeface="굴림체" pitchFamily="49" charset="-127"/>
              </a:rPr>
              <a:t>촉구를 위한 </a:t>
            </a:r>
            <a:r>
              <a:rPr lang="ko-KR" altLang="en-US" sz="1600" b="1" dirty="0">
                <a:latin typeface="굴림체" pitchFamily="49" charset="-127"/>
                <a:ea typeface="굴림체" pitchFamily="49" charset="-127"/>
              </a:rPr>
              <a:t>릴레이 </a:t>
            </a:r>
            <a:r>
              <a:rPr lang="ko-KR" altLang="en-US" sz="1600" b="1" dirty="0" smtClean="0">
                <a:latin typeface="굴림체" pitchFamily="49" charset="-127"/>
                <a:ea typeface="굴림체" pitchFamily="49" charset="-127"/>
              </a:rPr>
              <a:t>단식농성에 참여하다</a:t>
            </a:r>
            <a:r>
              <a:rPr lang="en-US" altLang="ko-KR" sz="1600" b="1" dirty="0" smtClean="0">
                <a:latin typeface="굴림체" pitchFamily="49" charset="-127"/>
                <a:ea typeface="굴림체" pitchFamily="49" charset="-127"/>
              </a:rPr>
              <a:t>.</a:t>
            </a:r>
            <a:endParaRPr lang="en-US" altLang="ko-KR" sz="1000" b="1" dirty="0" smtClean="0">
              <a:latin typeface="굴림체" pitchFamily="49" charset="-127"/>
              <a:ea typeface="굴림체" pitchFamily="49" charset="-127"/>
            </a:endParaRPr>
          </a:p>
          <a:p>
            <a:pPr algn="ctr" fontAlgn="base" latinLnBrk="0"/>
            <a:endParaRPr lang="en-US" altLang="ko-KR" sz="300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508" y="3530486"/>
            <a:ext cx="8067502" cy="3094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2574" tIns="46287" rIns="92574" bIns="46287" rtlCol="0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장애인활동지원법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만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65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세 연령제한 폐지와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장애인활동지원법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개정을 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요구하는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릴레이 단식농성이 사회보장위원회가 위치한 국민연금 충정로 사옥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1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층 로비에서 진행 중입니다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강북센터에서도 연대의 마음을 담아 참석하였습니다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이용 연령의 제한이 있는 장애인활동지원서비스를‘현대판 장애인 고려장’이라고 부르고 있습니다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algn="just" fontAlgn="base">
              <a:lnSpc>
                <a:spcPct val="150000"/>
              </a:lnSpc>
            </a:pP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만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65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세가 넘어가면 기존에 이용하던 활동지원서비스는 중단되고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노인장기요양 등급판정을 받아야만 하기 때문입니다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판정을 통해 노인장기요양 등급이 나오면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활동지원서비스는 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중단되고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노인장기요양서비스를 받아야 하는데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문제는 이용시간이 대폭 줄어든다는 점입니다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algn="just" fontAlgn="base">
              <a:lnSpc>
                <a:spcPct val="150000"/>
              </a:lnSpc>
            </a:pP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이는 일상생활에 커다란 문제들을 야기하고 있습니다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장애인이 만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65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세를 넘어가면 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그 동안 있어왔던 장애가 </a:t>
            </a:r>
            <a:r>
              <a:rPr lang="ko-KR" altLang="en-US" sz="1000" dirty="0" err="1" smtClean="0">
                <a:latin typeface="굴림체" pitchFamily="49" charset="-127"/>
                <a:ea typeface="굴림체" pitchFamily="49" charset="-127"/>
              </a:rPr>
              <a:t>한순간에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 사라지기라도 하는 걸까요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? 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복지국가로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거듭나고 있는 대한민국에서 왜 이런 문제가 발생되는 것일까요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?</a:t>
            </a:r>
          </a:p>
          <a:p>
            <a:pPr algn="just" fontAlgn="base">
              <a:lnSpc>
                <a:spcPct val="150000"/>
              </a:lnSpc>
            </a:pP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다행히 국가인권위원회에서 장애인활동지원 만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65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세 연령제한으로 서비스 이용중단의 위기에 차한 장애인에 긴급구제 권고를 결정했습니다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이번 결정으로 장애인활동지원서비스의 변화를 기대합니다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</a:t>
            </a: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</p:txBody>
      </p:sp>
      <p:pic>
        <p:nvPicPr>
          <p:cNvPr id="1028" name="Picture 4" descr="F:\1. J.N.H\1. kbcil\2019년 강북센터\7. 강북센터 사진 - 동영상\2019.09.24_2019.09.24_국민연금공단(충정로) 장애인활동지원 만 65세 연령제한 폐지 촉구 릴레이 단식농성 참여\KakaoTalk_20190924_1035276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97" r="2363"/>
          <a:stretch/>
        </p:blipFill>
        <p:spPr bwMode="auto">
          <a:xfrm>
            <a:off x="756146" y="1330626"/>
            <a:ext cx="2451884" cy="159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5508" y="3024386"/>
            <a:ext cx="7995493" cy="3243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2574" tIns="46287" rIns="92574" bIns="46287" rtlCol="0">
            <a:spAutoFit/>
          </a:bodyPr>
          <a:lstStyle/>
          <a:p>
            <a:pPr algn="just" fontAlgn="base" latinLnBrk="0">
              <a:lnSpc>
                <a:spcPct val="150000"/>
              </a:lnSpc>
            </a:pP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            ▲ 단식농성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전 브리핑            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                        ▲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단식농성 참여 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모습</a:t>
            </a: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</p:txBody>
      </p:sp>
      <p:pic>
        <p:nvPicPr>
          <p:cNvPr id="1029" name="_x206674712" descr="EMB00000d0cc30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0"/>
          <a:stretch/>
        </p:blipFill>
        <p:spPr bwMode="auto">
          <a:xfrm>
            <a:off x="3307011" y="1330626"/>
            <a:ext cx="2451883" cy="159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1. J.N.H\1. kbcil\2019년 강북센터\7. 강북센터 사진 - 동영상\2019.09.24_2019.09.24_국민연금공단(충정로) 장애인활동지원 만 65세 연령제한 폐지 촉구 릴레이 단식농성 참여\KakaoTalk_20190924_12332103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14"/>
          <a:stretch/>
        </p:blipFill>
        <p:spPr bwMode="auto">
          <a:xfrm>
            <a:off x="5827291" y="1330625"/>
            <a:ext cx="2451883" cy="159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949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01126" cy="7229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7301" y="514955"/>
            <a:ext cx="6946522" cy="4012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2574" tIns="46287" rIns="92574" bIns="46287" rtlCol="0">
            <a:spAutoFit/>
          </a:bodyPr>
          <a:lstStyle/>
          <a:p>
            <a:pPr algn="ctr" fontAlgn="base" latinLnBrk="0"/>
            <a:r>
              <a:rPr lang="ko-KR" altLang="en-US" sz="2000" b="1" dirty="0" smtClean="0">
                <a:latin typeface="GulimChe" panose="020B0609000101010101" pitchFamily="49" charset="-127"/>
                <a:ea typeface="GulimChe" panose="020B0609000101010101" pitchFamily="49" charset="-127"/>
              </a:rPr>
              <a:t>이달의 정보</a:t>
            </a:r>
            <a:endParaRPr lang="en-US" altLang="ko-KR" sz="2000" b="1" dirty="0">
              <a:latin typeface="GulimChe" panose="020B0609000101010101" pitchFamily="49" charset="-127"/>
              <a:ea typeface="GulimChe" panose="020B0609000101010101" pitchFamily="49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0402" y="1008162"/>
            <a:ext cx="5472608" cy="27711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2574" tIns="46287" rIns="92574" bIns="46287" rtlCol="0">
            <a:spAutoFit/>
          </a:bodyPr>
          <a:lstStyle/>
          <a:p>
            <a:pPr algn="just" fontAlgn="base" latinLnBrk="0">
              <a:lnSpc>
                <a:spcPct val="150000"/>
              </a:lnSpc>
            </a:pPr>
            <a:r>
              <a:rPr lang="ko-KR" altLang="en-US" sz="1400" b="1" dirty="0">
                <a:latin typeface="굴림체" pitchFamily="49" charset="-127"/>
                <a:ea typeface="굴림체" pitchFamily="49" charset="-127"/>
              </a:rPr>
              <a:t>내년 장애인활동지원 月</a:t>
            </a:r>
            <a:r>
              <a:rPr lang="en-US" altLang="ko-KR" sz="1400" b="1" dirty="0">
                <a:latin typeface="굴림체" pitchFamily="49" charset="-127"/>
                <a:ea typeface="굴림체" pitchFamily="49" charset="-127"/>
              </a:rPr>
              <a:t>127</a:t>
            </a:r>
            <a:r>
              <a:rPr lang="ko-KR" altLang="en-US" sz="1400" b="1" dirty="0">
                <a:latin typeface="굴림체" pitchFamily="49" charset="-127"/>
                <a:ea typeface="굴림체" pitchFamily="49" charset="-127"/>
              </a:rPr>
              <a:t>시간으로 </a:t>
            </a:r>
            <a:r>
              <a:rPr lang="ko-KR" altLang="en-US" sz="1400" b="1" dirty="0" smtClean="0">
                <a:latin typeface="굴림체" pitchFamily="49" charset="-127"/>
                <a:ea typeface="굴림체" pitchFamily="49" charset="-127"/>
              </a:rPr>
              <a:t>확대</a:t>
            </a:r>
            <a:endParaRPr lang="en-US" altLang="ko-KR" sz="14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base" latinLnBrk="0">
              <a:lnSpc>
                <a:spcPct val="150000"/>
              </a:lnSpc>
            </a:pPr>
            <a:endParaRPr lang="en-US" altLang="ko-KR" sz="1000" b="1" dirty="0">
              <a:latin typeface="굴림체" pitchFamily="49" charset="-127"/>
              <a:ea typeface="굴림체" pitchFamily="49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ko-KR" altLang="en-US" sz="1100" dirty="0">
                <a:latin typeface="굴림체" pitchFamily="49" charset="-127"/>
                <a:ea typeface="굴림체" pitchFamily="49" charset="-127"/>
              </a:rPr>
              <a:t>활동지원 예산 </a:t>
            </a:r>
            <a:r>
              <a:rPr lang="en-US" altLang="ko-KR" sz="1100" dirty="0">
                <a:latin typeface="굴림체" pitchFamily="49" charset="-127"/>
                <a:ea typeface="굴림체" pitchFamily="49" charset="-127"/>
              </a:rPr>
              <a:t>1</a:t>
            </a:r>
            <a:r>
              <a:rPr lang="ko-KR" altLang="en-US" sz="1100" dirty="0">
                <a:latin typeface="굴림체" pitchFamily="49" charset="-127"/>
                <a:ea typeface="굴림체" pitchFamily="49" charset="-127"/>
              </a:rPr>
              <a:t>조</a:t>
            </a:r>
            <a:r>
              <a:rPr lang="en-US" altLang="ko-KR" sz="1100" dirty="0">
                <a:latin typeface="굴림체" pitchFamily="49" charset="-127"/>
                <a:ea typeface="굴림체" pitchFamily="49" charset="-127"/>
              </a:rPr>
              <a:t>2752</a:t>
            </a:r>
            <a:r>
              <a:rPr lang="ko-KR" altLang="en-US" sz="1100" dirty="0" err="1">
                <a:latin typeface="굴림체" pitchFamily="49" charset="-127"/>
                <a:ea typeface="굴림체" pitchFamily="49" charset="-127"/>
              </a:rPr>
              <a:t>억원</a:t>
            </a:r>
            <a:r>
              <a:rPr lang="en-US" altLang="ko-KR" sz="11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100" dirty="0" err="1">
                <a:latin typeface="굴림체" pitchFamily="49" charset="-127"/>
                <a:ea typeface="굴림체" pitchFamily="49" charset="-127"/>
              </a:rPr>
              <a:t>올해比</a:t>
            </a:r>
            <a:r>
              <a:rPr lang="ko-KR" altLang="en-US" sz="1100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en-US" altLang="ko-KR" sz="1100" dirty="0">
                <a:latin typeface="굴림체" pitchFamily="49" charset="-127"/>
                <a:ea typeface="굴림체" pitchFamily="49" charset="-127"/>
              </a:rPr>
              <a:t>25.6%</a:t>
            </a:r>
            <a:r>
              <a:rPr lang="ko-KR" altLang="en-US" sz="1100" dirty="0">
                <a:latin typeface="굴림체" pitchFamily="49" charset="-127"/>
                <a:ea typeface="굴림체" pitchFamily="49" charset="-127"/>
              </a:rPr>
              <a:t>↑</a:t>
            </a:r>
          </a:p>
          <a:p>
            <a:pPr algn="just" fontAlgn="base">
              <a:lnSpc>
                <a:spcPct val="150000"/>
              </a:lnSpc>
            </a:pPr>
            <a:r>
              <a:rPr lang="ko-KR" altLang="en-US" sz="1100" dirty="0">
                <a:latin typeface="굴림체" pitchFamily="49" charset="-127"/>
                <a:ea typeface="굴림체" pitchFamily="49" charset="-127"/>
              </a:rPr>
              <a:t>장애인연금 </a:t>
            </a:r>
            <a:r>
              <a:rPr lang="ko-KR" altLang="en-US" sz="1100" dirty="0" err="1">
                <a:latin typeface="굴림체" pitchFamily="49" charset="-127"/>
                <a:ea typeface="굴림체" pitchFamily="49" charset="-127"/>
              </a:rPr>
              <a:t>차상위</a:t>
            </a:r>
            <a:r>
              <a:rPr lang="ko-KR" altLang="en-US" sz="1100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en-US" altLang="ko-KR" sz="1100" dirty="0">
                <a:latin typeface="굴림체" pitchFamily="49" charset="-127"/>
                <a:ea typeface="굴림체" pitchFamily="49" charset="-127"/>
              </a:rPr>
              <a:t>30</a:t>
            </a:r>
            <a:r>
              <a:rPr lang="ko-KR" altLang="en-US" sz="1100" dirty="0">
                <a:latin typeface="굴림체" pitchFamily="49" charset="-127"/>
                <a:ea typeface="굴림체" pitchFamily="49" charset="-127"/>
              </a:rPr>
              <a:t>만원</a:t>
            </a:r>
            <a:r>
              <a:rPr lang="en-US" altLang="ko-KR" sz="11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100" dirty="0">
                <a:latin typeface="굴림체" pitchFamily="49" charset="-127"/>
                <a:ea typeface="굴림체" pitchFamily="49" charset="-127"/>
              </a:rPr>
              <a:t>일자리 </a:t>
            </a:r>
            <a:r>
              <a:rPr lang="en-US" altLang="ko-KR" sz="1100" dirty="0">
                <a:latin typeface="굴림체" pitchFamily="49" charset="-127"/>
                <a:ea typeface="굴림체" pitchFamily="49" charset="-127"/>
              </a:rPr>
              <a:t>2</a:t>
            </a:r>
            <a:r>
              <a:rPr lang="ko-KR" altLang="en-US" sz="1100" dirty="0">
                <a:latin typeface="굴림체" pitchFamily="49" charset="-127"/>
                <a:ea typeface="굴림체" pitchFamily="49" charset="-127"/>
              </a:rPr>
              <a:t>만</a:t>
            </a:r>
            <a:r>
              <a:rPr lang="en-US" altLang="ko-KR" sz="1100" dirty="0">
                <a:latin typeface="굴림체" pitchFamily="49" charset="-127"/>
                <a:ea typeface="굴림체" pitchFamily="49" charset="-127"/>
              </a:rPr>
              <a:t>2500</a:t>
            </a:r>
            <a:r>
              <a:rPr lang="ko-KR" altLang="en-US" sz="1100" dirty="0">
                <a:latin typeface="굴림체" pitchFamily="49" charset="-127"/>
                <a:ea typeface="굴림체" pitchFamily="49" charset="-127"/>
              </a:rPr>
              <a:t>개</a:t>
            </a:r>
          </a:p>
          <a:p>
            <a:pPr algn="just" fontAlgn="base" latinLnBrk="0">
              <a:lnSpc>
                <a:spcPct val="150000"/>
              </a:lnSpc>
            </a:pPr>
            <a:endParaRPr lang="en-US" altLang="ko-KR" sz="1000" dirty="0" smtClean="0">
              <a:latin typeface="굴림체" pitchFamily="49" charset="-127"/>
              <a:ea typeface="굴림체" pitchFamily="49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올해 장애등급제 폐지에 따라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내년도 장애인활동지원 대상이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9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만 명으로 늘어나고 월 평균 시간은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127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시간으로 확대된다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fontAlgn="base">
              <a:lnSpc>
                <a:spcPct val="150000"/>
              </a:lnSpc>
            </a:pPr>
            <a:endParaRPr lang="en-US" altLang="ko-KR" sz="1000" dirty="0">
              <a:latin typeface="굴림체" pitchFamily="49" charset="-127"/>
              <a:ea typeface="굴림체" pitchFamily="49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내년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단가는 최저임금 인상을 고려해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1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만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3350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원으로 확정했다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장애인연금의 경우 내년부터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차상위계층까지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기초급여액을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30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만원으로 인상할 예정이다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보건복지부는 이 같은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2020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년도 복지부 예산안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82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조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8203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억 원을 편성했다고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29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일 밝혔다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6498" y="3744466"/>
            <a:ext cx="8056512" cy="30583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2574" tIns="46287" rIns="92574" bIns="46287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이는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2019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년 예산액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72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조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5148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억 원 대비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10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조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3055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억 원 증가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(14.2%)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한 것이며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2017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년 이후 전년 대비 가장 큰 폭으로 증가했다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복지부는 ▲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사회안전망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강화 ▲건강 투자 및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바이오헬스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산업 육성 ▲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저출산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·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고령화 대응을 중심으로 예산안을 편성했다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fontAlgn="base">
              <a:lnSpc>
                <a:spcPct val="150000"/>
              </a:lnSpc>
            </a:pPr>
            <a:endParaRPr lang="en-US" altLang="ko-KR" sz="1000" dirty="0" smtClean="0">
              <a:latin typeface="굴림체" pitchFamily="49" charset="-127"/>
              <a:ea typeface="굴림체" pitchFamily="49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■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내년 중증장애인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수급자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가구 ‘부양의무 적용 제외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’</a:t>
            </a:r>
            <a:endParaRPr lang="en-US" altLang="ko-KR" sz="1000" dirty="0" smtClean="0">
              <a:latin typeface="굴림체" pitchFamily="49" charset="-127"/>
              <a:ea typeface="굴림체" pitchFamily="49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먼저 낮은 소득에도 불구하고 기초생활보장 생계급여를 받지 못하는 사각지대가 줄어든다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부양의무자 기준을 개선해 중증장애인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수급자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가구에는 이를 적용하지 않으며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수급자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재산 기준도 완화해 생계급여 대상자 범위를 넓히는 것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일할 수 있는 저소득층이 극빈층으로 떨어지는 것을 예방하고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빈곤에서 탈출할 수 있도록 노인 일자리를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61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만개에서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74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만개로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13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만 개 늘리고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자활일자리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5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만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8000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개도 함께 운영한다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fontAlgn="base">
              <a:lnSpc>
                <a:spcPct val="150000"/>
              </a:lnSpc>
            </a:pPr>
            <a:endParaRPr lang="en-US" altLang="ko-KR" sz="1000" dirty="0" smtClean="0">
              <a:latin typeface="굴림체" pitchFamily="49" charset="-127"/>
              <a:ea typeface="굴림체" pitchFamily="49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또한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내년부터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25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세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~64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세까지의 생계급여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수급자에게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30%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의 근로소득 공제가 적용되며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이를 통해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수급자는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공제 금액만큼 소득산정에서 차감 받게 된다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일하는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차상위계층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청년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만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15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세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~39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세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)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의 목돈 마련을 지원하기 위해 청년저축계좌도 새로 도입한다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본인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저축액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10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만 원당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30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만 원을 맞춰 지원해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3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년간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1440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만 원 형성이 가능해진다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</a:t>
            </a: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</p:txBody>
      </p:sp>
      <p:pic>
        <p:nvPicPr>
          <p:cNvPr id="2049" name="_x203906648" descr="EMB00000d0cc2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98" y="1368202"/>
            <a:ext cx="2468520" cy="138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459953" y="2852365"/>
            <a:ext cx="2485065" cy="553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 latinLnBrk="0">
              <a:lnSpc>
                <a:spcPct val="150000"/>
              </a:lnSpc>
            </a:pP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▲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'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장애등급제 진짜 폐지하라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'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가 쓰여진 현수막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ⓒ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에이블뉴스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DB</a:t>
            </a: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9748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01126" cy="7229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7301" y="514955"/>
            <a:ext cx="6946522" cy="4012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2574" tIns="46287" rIns="92574" bIns="46287" rtlCol="0">
            <a:spAutoFit/>
          </a:bodyPr>
          <a:lstStyle/>
          <a:p>
            <a:pPr algn="ctr" fontAlgn="base" latinLnBrk="0"/>
            <a:r>
              <a:rPr lang="ko-KR" altLang="en-US" sz="2000" b="1" dirty="0" smtClean="0">
                <a:latin typeface="GulimChe" panose="020B0609000101010101" pitchFamily="49" charset="-127"/>
                <a:ea typeface="GulimChe" panose="020B0609000101010101" pitchFamily="49" charset="-127"/>
              </a:rPr>
              <a:t>이달의 정보</a:t>
            </a:r>
            <a:endParaRPr lang="en-US" altLang="ko-KR" sz="2000" b="1" dirty="0">
              <a:latin typeface="GulimChe" panose="020B0609000101010101" pitchFamily="49" charset="-127"/>
              <a:ea typeface="GulimChe" panose="020B0609000101010101" pitchFamily="49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8434" y="1152178"/>
            <a:ext cx="5184576" cy="1963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2574" tIns="46287" rIns="92574" bIns="46287" rtlCol="0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ko-KR" altLang="en-US" sz="1100" dirty="0">
                <a:latin typeface="굴림체" pitchFamily="49" charset="-127"/>
                <a:ea typeface="굴림체" pitchFamily="49" charset="-127"/>
              </a:rPr>
              <a:t>■활동지원 예산 </a:t>
            </a:r>
            <a:r>
              <a:rPr lang="en-US" altLang="ko-KR" sz="1100" dirty="0">
                <a:latin typeface="굴림체" pitchFamily="49" charset="-127"/>
                <a:ea typeface="굴림체" pitchFamily="49" charset="-127"/>
              </a:rPr>
              <a:t>1</a:t>
            </a:r>
            <a:r>
              <a:rPr lang="ko-KR" altLang="en-US" sz="1100" dirty="0">
                <a:latin typeface="굴림체" pitchFamily="49" charset="-127"/>
                <a:ea typeface="굴림체" pitchFamily="49" charset="-127"/>
              </a:rPr>
              <a:t>조</a:t>
            </a:r>
            <a:r>
              <a:rPr lang="en-US" altLang="ko-KR" sz="1100" dirty="0">
                <a:latin typeface="굴림체" pitchFamily="49" charset="-127"/>
                <a:ea typeface="굴림체" pitchFamily="49" charset="-127"/>
              </a:rPr>
              <a:t>2752</a:t>
            </a:r>
            <a:r>
              <a:rPr lang="ko-KR" altLang="en-US" sz="1100" dirty="0" smtClean="0">
                <a:latin typeface="굴림체" pitchFamily="49" charset="-127"/>
                <a:ea typeface="굴림체" pitchFamily="49" charset="-127"/>
              </a:rPr>
              <a:t>억 원 </a:t>
            </a:r>
            <a:r>
              <a:rPr lang="ko-KR" altLang="en-US" sz="1100" dirty="0">
                <a:latin typeface="굴림체" pitchFamily="49" charset="-127"/>
                <a:ea typeface="굴림체" pitchFamily="49" charset="-127"/>
              </a:rPr>
              <a:t>확정</a:t>
            </a:r>
            <a:r>
              <a:rPr lang="en-US" altLang="ko-KR" sz="1100" dirty="0">
                <a:latin typeface="굴림체" pitchFamily="49" charset="-127"/>
                <a:ea typeface="굴림체" pitchFamily="49" charset="-127"/>
              </a:rPr>
              <a:t>, 25.6% </a:t>
            </a:r>
            <a:r>
              <a:rPr lang="ko-KR" altLang="en-US" sz="1100" dirty="0" smtClean="0">
                <a:latin typeface="굴림체" pitchFamily="49" charset="-127"/>
                <a:ea typeface="굴림체" pitchFamily="49" charset="-127"/>
              </a:rPr>
              <a:t>증액</a:t>
            </a:r>
            <a:endParaRPr lang="en-US" altLang="ko-KR" sz="1100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base">
              <a:lnSpc>
                <a:spcPct val="150000"/>
              </a:lnSpc>
            </a:pPr>
            <a:endParaRPr lang="en-US" altLang="ko-KR" sz="1000" dirty="0">
              <a:latin typeface="굴림체" pitchFamily="49" charset="-127"/>
              <a:ea typeface="굴림체" pitchFamily="49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장애인 관련 예산으로는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7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월 장애등급제 폐지에 따라 내년 장애인활동지원 예산이 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1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조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2752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억 원 확정됐다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이는 올해 추경 포함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1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조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149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억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원에서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2603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억 원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25.6%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증액된 액수다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이를 통해 서비스 이용자를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8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만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1000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명에서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9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만 명으로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9000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명 확대하고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1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인당 월 평균 급여량을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109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시간에서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127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시간으로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28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시간 늘렸다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또 종합조사 도입 이후 급여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감소자에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대한 보전 조치를 위해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갱신자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3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만 명에게 월평균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10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시간을 보전해준다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306" y="3157076"/>
            <a:ext cx="8056512" cy="36021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2574" tIns="46287" rIns="92574" bIns="46287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최저임금 인상을 고려해 단가도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1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만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3350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원으로 확대했다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발달장애인 지원 관련으로는 올해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427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억 원의 예산에서 내년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855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억 원으로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428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억 원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100.1%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확대했다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성인 주간활동 이용자를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2500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명에서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4000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명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방과 후 활동 대상 대상자를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4000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명에서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7000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명 확대한 예산으로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시간당 단가도 장애인활동지원과 마찬가지로 최저임금 인상을 고려해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1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만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3350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원으로 늘렸다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fontAlgn="base">
              <a:lnSpc>
                <a:spcPct val="150000"/>
              </a:lnSpc>
            </a:pPr>
            <a:endParaRPr lang="en-US" altLang="ko-KR" sz="500" dirty="0" smtClean="0">
              <a:latin typeface="굴림체" pitchFamily="49" charset="-127"/>
              <a:ea typeface="굴림체" pitchFamily="49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dirty="0" smtClean="0">
              <a:latin typeface="굴림체" pitchFamily="49" charset="-127"/>
              <a:ea typeface="굴림체" pitchFamily="49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100" dirty="0" smtClean="0">
                <a:latin typeface="굴림체" pitchFamily="49" charset="-127"/>
                <a:ea typeface="굴림체" pitchFamily="49" charset="-127"/>
              </a:rPr>
              <a:t>■</a:t>
            </a:r>
            <a:r>
              <a:rPr lang="ko-KR" altLang="en-US" sz="1100" dirty="0">
                <a:latin typeface="굴림체" pitchFamily="49" charset="-127"/>
                <a:ea typeface="굴림체" pitchFamily="49" charset="-127"/>
              </a:rPr>
              <a:t>내년 </a:t>
            </a:r>
            <a:r>
              <a:rPr lang="ko-KR" altLang="en-US" sz="1100" dirty="0" err="1">
                <a:latin typeface="굴림체" pitchFamily="49" charset="-127"/>
                <a:ea typeface="굴림체" pitchFamily="49" charset="-127"/>
              </a:rPr>
              <a:t>차상위계층</a:t>
            </a:r>
            <a:r>
              <a:rPr lang="ko-KR" altLang="en-US" sz="1100" dirty="0">
                <a:latin typeface="굴림체" pitchFamily="49" charset="-127"/>
                <a:ea typeface="굴림체" pitchFamily="49" charset="-127"/>
              </a:rPr>
              <a:t> 장애인연금 </a:t>
            </a:r>
            <a:r>
              <a:rPr lang="en-US" altLang="ko-KR" sz="1100" dirty="0">
                <a:latin typeface="굴림체" pitchFamily="49" charset="-127"/>
                <a:ea typeface="굴림체" pitchFamily="49" charset="-127"/>
              </a:rPr>
              <a:t>30</a:t>
            </a:r>
            <a:r>
              <a:rPr lang="ko-KR" altLang="en-US" sz="1100" dirty="0">
                <a:latin typeface="굴림체" pitchFamily="49" charset="-127"/>
                <a:ea typeface="굴림체" pitchFamily="49" charset="-127"/>
              </a:rPr>
              <a:t>만원으로 </a:t>
            </a:r>
            <a:r>
              <a:rPr lang="ko-KR" altLang="en-US" sz="1100" dirty="0" smtClean="0">
                <a:latin typeface="굴림체" pitchFamily="49" charset="-127"/>
                <a:ea typeface="굴림체" pitchFamily="49" charset="-127"/>
              </a:rPr>
              <a:t>인상</a:t>
            </a:r>
            <a:endParaRPr lang="en-US" altLang="ko-KR" sz="1100" dirty="0" smtClean="0">
              <a:latin typeface="굴림체" pitchFamily="49" charset="-127"/>
              <a:ea typeface="굴림체" pitchFamily="49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800" dirty="0">
              <a:latin typeface="굴림체" pitchFamily="49" charset="-127"/>
              <a:ea typeface="굴림체" pitchFamily="49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장애인연금 예산은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7861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억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8100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만 원으로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올해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7197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억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3500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만원 대비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664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억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4600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만원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9.2%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늘어났다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이를 통해 대상은 올해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36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만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7000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명에서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37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만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8000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명으로 확대되며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차상위계층까지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기초급여액을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30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만원으로 인상할 예정이다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장애인일자리 관련 예산은 올해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1208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억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원에서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내년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1415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억 원으로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207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억 원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17.1%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확대했다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이 예산을 통해 올해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2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만개에서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2020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년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2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만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2500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개로 일자리를 늘린다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또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2021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년에는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2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만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5000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개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2022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년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2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만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7500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개로 지속적으로 확대해나갈 방침이다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또한 사회복지시설 종사자 교대인력 지원 확대 예산은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83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억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7800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만 원을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순증해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795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명을 투입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법정근로시간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주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52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시간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)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보장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수혜자 복지서비스 질 향상을 도모한다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 err="1" smtClean="0">
                <a:latin typeface="굴림체" pitchFamily="49" charset="-127"/>
                <a:ea typeface="굴림체" pitchFamily="49" charset="-127"/>
              </a:rPr>
              <a:t>사회서비스원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설립 예산은 올해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60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억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원에서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121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억 원으로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61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억 원 늘리며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이를 통해 올해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4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개소인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사회서비스원을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11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개소로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7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개 신설할 예정이다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한편 복지부를 포함한 내년 정부예산안은 오는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9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월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2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일 국회에 제출되며 국회 상임위원회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·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예산결산특별위원회 심의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본회의 의결을 거쳐 확정된다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fontAlgn="base">
              <a:lnSpc>
                <a:spcPct val="150000"/>
              </a:lnSpc>
            </a:pPr>
            <a:endParaRPr lang="ko-KR" altLang="en-US" sz="300" dirty="0">
              <a:latin typeface="굴림체" pitchFamily="49" charset="-127"/>
              <a:ea typeface="굴림체" pitchFamily="49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기사출처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- https://www.ablenews.co.kr/News/NewsContent.aspx?CategoryCode=0022&amp;NewsCode=002220190829093201689991#z</a:t>
            </a: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59953" y="2755359"/>
            <a:ext cx="2744466" cy="323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 latinLnBrk="0">
              <a:lnSpc>
                <a:spcPct val="150000"/>
              </a:lnSpc>
            </a:pP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▲ 장애인 관련 예산 주요 내용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.</a:t>
            </a: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</p:txBody>
      </p:sp>
      <p:pic>
        <p:nvPicPr>
          <p:cNvPr id="10" name="_x204357552" descr="EMB00000d0cc25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98" y="1171183"/>
            <a:ext cx="2727920" cy="155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418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8753"/>
            <a:ext cx="9001126" cy="7229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4181" y="536967"/>
            <a:ext cx="6912767" cy="3991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2574" tIns="46287" rIns="92574" bIns="46287" rtlCol="0">
            <a:spAutoFit/>
          </a:bodyPr>
          <a:lstStyle/>
          <a:p>
            <a:pPr algn="ctr"/>
            <a:r>
              <a:rPr lang="en-US" altLang="ko-KR" sz="2000" b="1" dirty="0">
                <a:latin typeface="굴림체" pitchFamily="49" charset="-127"/>
                <a:ea typeface="굴림체" pitchFamily="49" charset="-127"/>
              </a:rPr>
              <a:t>2019</a:t>
            </a:r>
            <a:r>
              <a:rPr lang="ko-KR" altLang="en-US" sz="2000" b="1" dirty="0">
                <a:latin typeface="굴림체" pitchFamily="49" charset="-127"/>
                <a:ea typeface="굴림체" pitchFamily="49" charset="-127"/>
              </a:rPr>
              <a:t>년 </a:t>
            </a:r>
            <a:r>
              <a:rPr lang="en-US" altLang="ko-KR" sz="2000" b="1" dirty="0" smtClean="0">
                <a:latin typeface="굴림체" pitchFamily="49" charset="-127"/>
                <a:ea typeface="굴림체" pitchFamily="49" charset="-127"/>
              </a:rPr>
              <a:t>09</a:t>
            </a:r>
            <a:r>
              <a:rPr lang="ko-KR" altLang="en-US" sz="2000" b="1" dirty="0" smtClean="0">
                <a:latin typeface="굴림체" pitchFamily="49" charset="-127"/>
                <a:ea typeface="굴림체" pitchFamily="49" charset="-127"/>
              </a:rPr>
              <a:t>월 </a:t>
            </a:r>
            <a:r>
              <a:rPr lang="ko-KR" altLang="en-US" sz="2000" b="1" dirty="0">
                <a:latin typeface="굴림체" pitchFamily="49" charset="-127"/>
                <a:ea typeface="굴림체" pitchFamily="49" charset="-127"/>
              </a:rPr>
              <a:t>회비납부 명단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180383"/>
              </p:ext>
            </p:extLst>
          </p:nvPr>
        </p:nvGraphicFramePr>
        <p:xfrm>
          <a:off x="1500189" y="3885948"/>
          <a:ext cx="6000750" cy="2692520"/>
        </p:xfrm>
        <a:graphic>
          <a:graphicData uri="http://schemas.openxmlformats.org/drawingml/2006/table">
            <a:tbl>
              <a:tblPr firstRow="1" bandRow="1">
                <a:solidFill>
                  <a:srgbClr val="B7EFE0"/>
                </a:solidFill>
                <a:tableStyleId>{5C22544A-7EE6-4342-B048-85BDC9FD1C3A}</a:tableStyleId>
              </a:tblPr>
              <a:tblGrid>
                <a:gridCol w="1200175"/>
                <a:gridCol w="4800575"/>
              </a:tblGrid>
              <a:tr h="604640">
                <a:tc gridSpan="2">
                  <a:txBody>
                    <a:bodyPr/>
                    <a:lstStyle/>
                    <a:p>
                      <a:pPr marL="0" marR="0" indent="0" algn="ctr" defTabSz="925737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1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후원안내</a:t>
                      </a:r>
                    </a:p>
                  </a:txBody>
                  <a:tcPr>
                    <a:lnB w="3175" cap="flat" cmpd="sng" algn="ctr">
                      <a:solidFill>
                        <a:srgbClr val="B7EF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2B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solidFill>
                      <a:srgbClr val="ECF8E4"/>
                    </a:solidFill>
                  </a:tcPr>
                </a:tc>
              </a:tr>
              <a:tr h="336939"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후원계좌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>
                    <a:lnT w="3175" cap="flat" cmpd="sng" algn="ctr">
                      <a:solidFill>
                        <a:srgbClr val="B7EF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7EF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2B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ko-KR" altLang="en-US" sz="1100" dirty="0" smtClean="0">
                          <a:latin typeface="굴림체" pitchFamily="49" charset="-127"/>
                          <a:ea typeface="굴림체" pitchFamily="49" charset="-127"/>
                        </a:rPr>
                        <a:t>국민은행 </a:t>
                      </a:r>
                      <a:r>
                        <a:rPr lang="en-US" altLang="ko-KR" sz="1100" dirty="0" smtClean="0">
                          <a:latin typeface="굴림체" pitchFamily="49" charset="-127"/>
                          <a:ea typeface="굴림체" pitchFamily="49" charset="-127"/>
                        </a:rPr>
                        <a:t>822401-04-025866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>
                    <a:lnT w="3175" cap="flat" cmpd="sng" algn="ctr">
                      <a:solidFill>
                        <a:srgbClr val="B7EF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7EF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E4"/>
                    </a:solidFill>
                  </a:tcPr>
                </a:tc>
              </a:tr>
              <a:tr h="336939"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예 금 주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>
                    <a:lnT w="3175" cap="flat" cmpd="sng" algn="ctr">
                      <a:solidFill>
                        <a:srgbClr val="B7EF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7EF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2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25737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smtClean="0">
                          <a:latin typeface="굴림체" pitchFamily="49" charset="-127"/>
                          <a:ea typeface="굴림체" pitchFamily="49" charset="-127"/>
                        </a:rPr>
                        <a:t>강북장애인자립생활센터</a:t>
                      </a:r>
                      <a:endParaRPr lang="en-US" altLang="ko-KR" sz="1100" smtClean="0"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>
                    <a:lnT w="3175" cap="flat" cmpd="sng" algn="ctr">
                      <a:solidFill>
                        <a:srgbClr val="B7EF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7EF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E4"/>
                    </a:solidFill>
                  </a:tcPr>
                </a:tc>
              </a:tr>
              <a:tr h="336939"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문    의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>
                    <a:lnT w="3175" cap="flat" cmpd="sng" algn="ctr">
                      <a:solidFill>
                        <a:srgbClr val="B7EF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7EF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2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25737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smtClean="0">
                          <a:latin typeface="굴림체" pitchFamily="49" charset="-127"/>
                          <a:ea typeface="굴림체" pitchFamily="49" charset="-127"/>
                        </a:rPr>
                        <a:t>02-908-7776</a:t>
                      </a:r>
                    </a:p>
                  </a:txBody>
                  <a:tcPr>
                    <a:lnT w="3175" cap="flat" cmpd="sng" algn="ctr">
                      <a:solidFill>
                        <a:srgbClr val="B7EF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7EF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E4"/>
                    </a:solidFill>
                  </a:tcPr>
                </a:tc>
              </a:tr>
              <a:tr h="637553"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CMS 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신청하실 분은 전화주세요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~</a:t>
                      </a:r>
                    </a:p>
                    <a:p>
                      <a:pPr marL="0" marR="0" indent="0" algn="ctr" defTabSz="925737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※ 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후원금은 소득공제를 받을 수 있습니다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.</a:t>
                      </a:r>
                    </a:p>
                    <a:p>
                      <a:pPr marL="0" marR="0" indent="0" algn="ctr" defTabSz="92573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300" dirty="0" smtClean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anchor="ctr">
                    <a:lnT w="3175" cap="flat" cmpd="sng" algn="ctr">
                      <a:solidFill>
                        <a:srgbClr val="B7EF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7EF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>
                    <a:solidFill>
                      <a:srgbClr val="ECF8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623357"/>
              </p:ext>
            </p:extLst>
          </p:nvPr>
        </p:nvGraphicFramePr>
        <p:xfrm>
          <a:off x="1500189" y="1296194"/>
          <a:ext cx="6000750" cy="2160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000750"/>
              </a:tblGrid>
              <a:tr h="1728192">
                <a:tc>
                  <a:txBody>
                    <a:bodyPr/>
                    <a:lstStyle/>
                    <a:p>
                      <a:pPr algn="ctr" fontAlgn="ctr" latinLnBrk="0">
                        <a:lnSpc>
                          <a:spcPct val="150000"/>
                        </a:lnSpc>
                      </a:pPr>
                      <a:endParaRPr lang="en-US" altLang="ko-KR" sz="800" b="1" kern="1200" dirty="0" smtClean="0">
                        <a:solidFill>
                          <a:schemeClr val="tx1"/>
                        </a:solidFill>
                        <a:effectLst/>
                        <a:latin typeface="굴림체" pitchFamily="49" charset="-127"/>
                        <a:ea typeface="굴림체" pitchFamily="49" charset="-127"/>
                        <a:cs typeface="+mn-cs"/>
                      </a:endParaRPr>
                    </a:p>
                    <a:p>
                      <a:pPr algn="ctr" fontAlgn="ctr" latinLnBrk="0">
                        <a:lnSpc>
                          <a:spcPct val="150000"/>
                        </a:lnSpc>
                      </a:pP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김낙현 김석현 김숙이 김은미 김은순 김재환 김지연</a:t>
                      </a:r>
                    </a:p>
                    <a:p>
                      <a:pPr algn="ctr" fontAlgn="ctr" latinLnBrk="0">
                        <a:lnSpc>
                          <a:spcPct val="150000"/>
                        </a:lnSpc>
                      </a:pP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민한나 박동열 박민숙 박지훈 배소영 손연숙 안해영</a:t>
                      </a:r>
                    </a:p>
                    <a:p>
                      <a:pPr algn="ctr" fontAlgn="ctr" latinLnBrk="0">
                        <a:lnSpc>
                          <a:spcPct val="150000"/>
                        </a:lnSpc>
                      </a:pP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오재준 윤동현 윤두선 이동현 이상훈 이영훈 장민정</a:t>
                      </a:r>
                    </a:p>
                    <a:p>
                      <a:pPr algn="ctr" fontAlgn="ctr" latinLnBrk="0">
                        <a:lnSpc>
                          <a:spcPct val="150000"/>
                        </a:lnSpc>
                      </a:pP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전난희 정종남 정주영 정진경 주영경 최미경 최윤숙</a:t>
                      </a:r>
                      <a:endParaRPr lang="en-US" altLang="ko-KR" sz="1400" b="1" kern="1200" dirty="0" smtClean="0">
                        <a:solidFill>
                          <a:schemeClr val="tx1"/>
                        </a:solidFill>
                        <a:effectLst/>
                        <a:latin typeface="굴림체" pitchFamily="49" charset="-127"/>
                        <a:ea typeface="굴림체" pitchFamily="49" charset="-127"/>
                        <a:cs typeface="+mn-cs"/>
                      </a:endParaRPr>
                    </a:p>
                    <a:p>
                      <a:pPr algn="ctr" fontAlgn="ctr" latinLnBrk="0">
                        <a:lnSpc>
                          <a:spcPct val="150000"/>
                        </a:lnSpc>
                      </a:pPr>
                      <a:endParaRPr lang="ko-KR" altLang="en-US" sz="800" b="1" kern="1200" dirty="0" smtClean="0">
                        <a:solidFill>
                          <a:schemeClr val="tx1"/>
                        </a:solidFill>
                        <a:effectLst/>
                        <a:latin typeface="굴림체" pitchFamily="49" charset="-127"/>
                        <a:ea typeface="굴림체" pitchFamily="49" charset="-127"/>
                        <a:cs typeface="+mn-cs"/>
                      </a:endParaRPr>
                    </a:p>
                  </a:txBody>
                  <a:tcPr>
                    <a:lnB w="3175" cap="flat" cmpd="sng" algn="ctr">
                      <a:solidFill>
                        <a:srgbClr val="00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2B6"/>
                    </a:solidFill>
                  </a:tcPr>
                </a:tc>
              </a:tr>
              <a:tr h="422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o-KR" altLang="en-US" sz="1200" b="1" dirty="0" smtClean="0">
                          <a:latin typeface="굴림체" pitchFamily="49" charset="-127"/>
                          <a:ea typeface="굴림체" pitchFamily="49" charset="-127"/>
                        </a:rPr>
                        <a:t>회비 납부에 감사 드립니다</a:t>
                      </a:r>
                      <a:endParaRPr lang="en-US" altLang="ko-KR" sz="1200" b="1" dirty="0" smtClean="0"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>
                    <a:lnT w="3175" cap="flat" cmpd="sng" algn="ctr">
                      <a:solidFill>
                        <a:srgbClr val="00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7EFE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505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8753"/>
            <a:ext cx="9001126" cy="7229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1123" y="432098"/>
            <a:ext cx="7938882" cy="4012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2574" tIns="46287" rIns="92574" bIns="46287" rtlCol="0">
            <a:spAutoFit/>
          </a:bodyPr>
          <a:lstStyle/>
          <a:p>
            <a:pPr algn="ctr"/>
            <a:r>
              <a:rPr lang="ko-KR" altLang="en-US" sz="2000" b="1" dirty="0">
                <a:latin typeface="굴림체" pitchFamily="49" charset="-127"/>
                <a:ea typeface="굴림체" pitchFamily="49" charset="-127"/>
              </a:rPr>
              <a:t>강북센터 프로그램 모집 </a:t>
            </a:r>
            <a:r>
              <a:rPr lang="en-US" altLang="ko-KR" sz="2000" b="1" dirty="0">
                <a:latin typeface="굴림체" pitchFamily="49" charset="-127"/>
                <a:ea typeface="굴림체" pitchFamily="49" charset="-127"/>
              </a:rPr>
              <a:t>· </a:t>
            </a:r>
            <a:r>
              <a:rPr lang="ko-KR" altLang="en-US" sz="2000" b="1" dirty="0">
                <a:latin typeface="굴림체" pitchFamily="49" charset="-127"/>
                <a:ea typeface="굴림체" pitchFamily="49" charset="-127"/>
              </a:rPr>
              <a:t>홍보 합니다</a:t>
            </a:r>
            <a:r>
              <a:rPr lang="en-US" altLang="ko-KR" sz="2000" b="1" dirty="0">
                <a:latin typeface="굴림체" pitchFamily="49" charset="-127"/>
                <a:ea typeface="굴림체" pitchFamily="49" charset="-127"/>
              </a:rPr>
              <a:t>~~!!</a:t>
            </a:r>
            <a:endParaRPr lang="ko-KR" altLang="en-US" sz="2000" b="1" dirty="0">
              <a:latin typeface="굴림체" pitchFamily="49" charset="-127"/>
              <a:ea typeface="굴림체" pitchFamily="49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086744"/>
              </p:ext>
            </p:extLst>
          </p:nvPr>
        </p:nvGraphicFramePr>
        <p:xfrm>
          <a:off x="396106" y="1013380"/>
          <a:ext cx="4068000" cy="2780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759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2272">
                <a:tc gridSpan="2">
                  <a:txBody>
                    <a:bodyPr/>
                    <a:lstStyle/>
                    <a:p>
                      <a:pPr marL="0" marR="0" indent="0" algn="ctr" defTabSz="92573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집단자립생활기술훈련 요리교실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marL="0" marR="0" indent="0" algn="ctr" defTabSz="92573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‘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또띠아샌드위치</a:t>
                      </a:r>
                      <a:r>
                        <a:rPr lang="ko-KR" altLang="en-US" sz="1200" b="1" baseline="0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 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&amp; </a:t>
                      </a:r>
                      <a:r>
                        <a:rPr lang="ko-KR" altLang="en-US" sz="1200" b="1" baseline="0" dirty="0" err="1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소떡소떡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’</a:t>
                      </a:r>
                      <a:endParaRPr lang="en-US" altLang="ko-KR" sz="1200" b="1" dirty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613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일 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 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  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2019</a:t>
                      </a:r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년 </a:t>
                      </a:r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10</a:t>
                      </a:r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월 </a:t>
                      </a:r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25</a:t>
                      </a:r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일</a:t>
                      </a:r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(</a:t>
                      </a:r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금</a:t>
                      </a:r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) 14:00 ~ 17:00</a:t>
                      </a:r>
                      <a:endParaRPr lang="ko-KR" altLang="en-US" sz="1000" b="1" kern="1200" dirty="0">
                        <a:solidFill>
                          <a:schemeClr val="dk1"/>
                        </a:solidFill>
                        <a:effectLst/>
                        <a:latin typeface="굴림체" pitchFamily="49" charset="-127"/>
                        <a:ea typeface="굴림체" pitchFamily="49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F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613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장    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강북센터 </a:t>
                      </a:r>
                      <a:r>
                        <a:rPr lang="ko-KR" altLang="en-US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교육실</a:t>
                      </a:r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 </a:t>
                      </a:r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1707</a:t>
                      </a:r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호</a:t>
                      </a:r>
                      <a:endParaRPr lang="ko-KR" altLang="en-US" sz="1000" b="1" kern="1200" dirty="0">
                        <a:solidFill>
                          <a:schemeClr val="dk1"/>
                        </a:solidFill>
                        <a:effectLst/>
                        <a:latin typeface="굴림체" pitchFamily="49" charset="-127"/>
                        <a:ea typeface="굴림체" pitchFamily="49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F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3067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모집조건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- </a:t>
                      </a:r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서울지역 장애인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F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30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- </a:t>
                      </a:r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강북센터 프로그램 신규참여자</a:t>
                      </a:r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(</a:t>
                      </a:r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우선순위</a:t>
                      </a:r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)</a:t>
                      </a:r>
                      <a:endParaRPr lang="ko-KR" altLang="en-US" sz="1000" b="1" kern="1200" dirty="0">
                        <a:solidFill>
                          <a:schemeClr val="dk1"/>
                        </a:solidFill>
                        <a:effectLst/>
                        <a:latin typeface="굴림체" pitchFamily="49" charset="-127"/>
                        <a:ea typeface="굴림체" pitchFamily="49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FE0"/>
                    </a:solidFill>
                  </a:tcPr>
                </a:tc>
              </a:tr>
              <a:tr h="36613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모집인원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14</a:t>
                      </a:r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명 </a:t>
                      </a:r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(</a:t>
                      </a:r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장애인 </a:t>
                      </a:r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7</a:t>
                      </a:r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명</a:t>
                      </a:r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, </a:t>
                      </a:r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보조인 </a:t>
                      </a:r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7</a:t>
                      </a:r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명</a:t>
                      </a:r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)</a:t>
                      </a:r>
                      <a:endParaRPr lang="ko-KR" altLang="en-US" sz="1000" b="1" kern="1200" dirty="0">
                        <a:solidFill>
                          <a:schemeClr val="dk1"/>
                        </a:solidFill>
                        <a:effectLst/>
                        <a:latin typeface="굴림체" pitchFamily="49" charset="-127"/>
                        <a:ea typeface="굴림체" pitchFamily="49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F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613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신청기간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2019</a:t>
                      </a:r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년 </a:t>
                      </a:r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10</a:t>
                      </a:r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월 </a:t>
                      </a:r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22</a:t>
                      </a:r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일</a:t>
                      </a:r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(</a:t>
                      </a:r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화</a:t>
                      </a:r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) </a:t>
                      </a:r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오후 </a:t>
                      </a:r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5</a:t>
                      </a:r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시까지</a:t>
                      </a:r>
                      <a:endParaRPr lang="ko-KR" altLang="en-US" sz="1000" b="1" kern="1200" dirty="0">
                        <a:solidFill>
                          <a:schemeClr val="dk1"/>
                        </a:solidFill>
                        <a:effectLst/>
                        <a:latin typeface="굴림체" pitchFamily="49" charset="-127"/>
                        <a:ea typeface="굴림체" pitchFamily="49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F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6134">
                <a:tc>
                  <a:txBody>
                    <a:bodyPr/>
                    <a:lstStyle/>
                    <a:p>
                      <a:pPr marL="0" marR="0" indent="0" algn="ctr" defTabSz="92573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굴림체" pitchFamily="49" charset="-127"/>
                          <a:ea typeface="굴림체" pitchFamily="49" charset="-127"/>
                        </a:rPr>
                        <a:t>신청서류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000" b="1" kern="1200" spc="-120" baseline="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신청서</a:t>
                      </a:r>
                      <a:r>
                        <a:rPr lang="en-US" altLang="ko-KR" sz="1000" b="1" kern="1200" spc="-120" baseline="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(</a:t>
                      </a:r>
                      <a:r>
                        <a:rPr lang="ko-KR" altLang="en-US" sz="1000" b="1" kern="1200" spc="-120" baseline="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신청사유 필히 기재요망</a:t>
                      </a:r>
                      <a:r>
                        <a:rPr lang="en-US" altLang="ko-KR" sz="1000" b="1" kern="1200" spc="-120" baseline="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), </a:t>
                      </a:r>
                      <a:r>
                        <a:rPr lang="ko-KR" altLang="en-US" sz="1000" b="1" kern="1200" spc="-120" baseline="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복지카드사본</a:t>
                      </a:r>
                      <a:r>
                        <a:rPr lang="en-US" altLang="ko-KR" sz="1000" b="1" kern="1200" spc="-120" baseline="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(</a:t>
                      </a:r>
                      <a:r>
                        <a:rPr lang="ko-KR" altLang="en-US" sz="1000" b="1" kern="1200" spc="-120" baseline="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앞</a:t>
                      </a:r>
                      <a:r>
                        <a:rPr lang="en-US" altLang="ko-KR" sz="1000" b="1" kern="1200" spc="-120" baseline="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·</a:t>
                      </a:r>
                      <a:r>
                        <a:rPr lang="ko-KR" altLang="en-US" sz="1000" b="1" kern="1200" spc="-120" baseline="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뒷면</a:t>
                      </a:r>
                      <a:r>
                        <a:rPr lang="en-US" altLang="ko-KR" sz="1000" b="1" kern="1200" spc="-120" baseline="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)</a:t>
                      </a:r>
                      <a:endParaRPr lang="ko-KR" altLang="en-US" sz="1000" b="1" kern="1200" spc="-120" baseline="0" dirty="0">
                        <a:solidFill>
                          <a:schemeClr val="dk1"/>
                        </a:solidFill>
                        <a:effectLst/>
                        <a:latin typeface="굴림체" pitchFamily="49" charset="-127"/>
                        <a:ea typeface="굴림체" pitchFamily="49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F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188105"/>
              </p:ext>
            </p:extLst>
          </p:nvPr>
        </p:nvGraphicFramePr>
        <p:xfrm>
          <a:off x="2484340" y="4032498"/>
          <a:ext cx="4032449" cy="2736304"/>
        </p:xfrm>
        <a:graphic>
          <a:graphicData uri="http://schemas.openxmlformats.org/drawingml/2006/table">
            <a:tbl>
              <a:tblPr/>
              <a:tblGrid>
                <a:gridCol w="40324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363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ko-KR" sz="1200" b="1" dirty="0"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200" b="1" dirty="0">
                          <a:latin typeface="굴림체" pitchFamily="49" charset="-127"/>
                          <a:ea typeface="굴림체" pitchFamily="49" charset="-127"/>
                        </a:rPr>
                        <a:t>프로그램 신청방법</a:t>
                      </a:r>
                      <a:endParaRPr lang="en-US" altLang="ko-KR" sz="1200" dirty="0"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altLang="ko-KR" sz="1200" dirty="0"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200" dirty="0">
                          <a:latin typeface="굴림체" pitchFamily="49" charset="-127"/>
                          <a:ea typeface="굴림체" pitchFamily="49" charset="-127"/>
                        </a:rPr>
                        <a:t>강북센터 홈페이지 </a:t>
                      </a:r>
                      <a:r>
                        <a:rPr lang="en-US" altLang="ko-KR" sz="1200" dirty="0">
                          <a:latin typeface="굴림체" pitchFamily="49" charset="-127"/>
                          <a:ea typeface="굴림체" pitchFamily="49" charset="-127"/>
                        </a:rPr>
                        <a:t>http://kbcil.co.kr</a:t>
                      </a:r>
                      <a:r>
                        <a:rPr lang="ko-KR" altLang="en-US" sz="1200" dirty="0">
                          <a:latin typeface="굴림체" pitchFamily="49" charset="-127"/>
                          <a:ea typeface="굴림체" pitchFamily="49" charset="-127"/>
                        </a:rPr>
                        <a:t>에서 신청서</a:t>
                      </a:r>
                      <a:endParaRPr lang="en-US" altLang="ko-KR" sz="1200" dirty="0"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o-KR" altLang="en-US" sz="1200" dirty="0">
                          <a:latin typeface="굴림체" pitchFamily="49" charset="-127"/>
                          <a:ea typeface="굴림체" pitchFamily="49" charset="-127"/>
                        </a:rPr>
                        <a:t>다운로드 후 이메일 </a:t>
                      </a:r>
                      <a:r>
                        <a:rPr lang="en-US" altLang="ko-KR" sz="1200" dirty="0">
                          <a:latin typeface="굴림체" pitchFamily="49" charset="-127"/>
                          <a:ea typeface="굴림체" pitchFamily="49" charset="-127"/>
                        </a:rPr>
                        <a:t>kbcil@daum.net </a:t>
                      </a:r>
                      <a:r>
                        <a:rPr lang="ko-KR" altLang="en-US" sz="1200" dirty="0">
                          <a:latin typeface="굴림체" pitchFamily="49" charset="-127"/>
                          <a:ea typeface="굴림체" pitchFamily="49" charset="-127"/>
                        </a:rPr>
                        <a:t>및 사무실</a:t>
                      </a:r>
                      <a:endParaRPr lang="en-US" altLang="ko-KR" sz="1200" dirty="0"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1200" dirty="0">
                          <a:latin typeface="굴림체" pitchFamily="49" charset="-127"/>
                          <a:ea typeface="굴림체" pitchFamily="49" charset="-127"/>
                        </a:rPr>
                        <a:t>(</a:t>
                      </a:r>
                      <a:r>
                        <a:rPr lang="ko-KR" altLang="en-US" sz="1200" dirty="0">
                          <a:latin typeface="굴림체" pitchFamily="49" charset="-127"/>
                          <a:ea typeface="굴림체" pitchFamily="49" charset="-127"/>
                        </a:rPr>
                        <a:t>수유역 가든타워 </a:t>
                      </a:r>
                      <a:r>
                        <a:rPr lang="en-US" altLang="ko-KR" sz="1200" dirty="0">
                          <a:latin typeface="굴림체" pitchFamily="49" charset="-127"/>
                          <a:ea typeface="굴림체" pitchFamily="49" charset="-127"/>
                        </a:rPr>
                        <a:t>1119</a:t>
                      </a:r>
                      <a:r>
                        <a:rPr lang="ko-KR" altLang="en-US" sz="1200" dirty="0">
                          <a:latin typeface="굴림체" pitchFamily="49" charset="-127"/>
                          <a:ea typeface="굴림체" pitchFamily="49" charset="-127"/>
                        </a:rPr>
                        <a:t>호</a:t>
                      </a:r>
                      <a:r>
                        <a:rPr lang="en-US" altLang="ko-KR" sz="1200" dirty="0">
                          <a:latin typeface="굴림체" pitchFamily="49" charset="-127"/>
                          <a:ea typeface="굴림체" pitchFamily="49" charset="-127"/>
                        </a:rPr>
                        <a:t>) </a:t>
                      </a:r>
                      <a:r>
                        <a:rPr lang="ko-KR" altLang="en-US" sz="1200" dirty="0">
                          <a:latin typeface="굴림체" pitchFamily="49" charset="-127"/>
                          <a:ea typeface="굴림체" pitchFamily="49" charset="-127"/>
                        </a:rPr>
                        <a:t>방문접수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altLang="ko-KR" sz="1200" spc="-152" dirty="0"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o-KR" altLang="en-US" sz="1200" spc="-152" dirty="0">
                          <a:latin typeface="굴림체" pitchFamily="49" charset="-127"/>
                          <a:ea typeface="굴림체" pitchFamily="49" charset="-127"/>
                        </a:rPr>
                        <a:t>기타문의 </a:t>
                      </a:r>
                      <a:r>
                        <a:rPr lang="en-US" altLang="ko-KR" sz="1200" spc="-152" dirty="0">
                          <a:latin typeface="굴림체" pitchFamily="49" charset="-127"/>
                          <a:ea typeface="굴림체" pitchFamily="49" charset="-127"/>
                        </a:rPr>
                        <a:t>: </a:t>
                      </a:r>
                      <a:r>
                        <a:rPr lang="ko-KR" altLang="en-US" sz="1200" dirty="0">
                          <a:latin typeface="굴림체" pitchFamily="49" charset="-127"/>
                          <a:ea typeface="굴림체" pitchFamily="49" charset="-127"/>
                        </a:rPr>
                        <a:t>강북장애인자립생활센터</a:t>
                      </a:r>
                      <a:endParaRPr lang="en-US" altLang="ko-KR" sz="1200" dirty="0"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o-KR" altLang="en-US" sz="1200" dirty="0">
                          <a:latin typeface="굴림체" pitchFamily="49" charset="-127"/>
                          <a:ea typeface="굴림체" pitchFamily="49" charset="-127"/>
                        </a:rPr>
                        <a:t>☎ </a:t>
                      </a:r>
                      <a:r>
                        <a:rPr lang="en-US" altLang="ko-KR" sz="1200" dirty="0">
                          <a:latin typeface="굴림체" pitchFamily="49" charset="-127"/>
                          <a:ea typeface="굴림체" pitchFamily="49" charset="-127"/>
                        </a:rPr>
                        <a:t>02-908-7776    ▩ kbcil@daum.net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1200" dirty="0">
                          <a:latin typeface="굴림체" pitchFamily="49" charset="-127"/>
                          <a:ea typeface="굴림체" pitchFamily="49" charset="-127"/>
                        </a:rPr>
                        <a:t>※ </a:t>
                      </a:r>
                      <a:r>
                        <a:rPr lang="ko-KR" altLang="en-US" sz="1200" dirty="0">
                          <a:latin typeface="굴림체" pitchFamily="49" charset="-127"/>
                          <a:ea typeface="굴림체" pitchFamily="49" charset="-127"/>
                        </a:rPr>
                        <a:t>위 일정은 센터 사정 상 변경될 수 있습니다</a:t>
                      </a:r>
                      <a:r>
                        <a:rPr lang="en-US" altLang="ko-KR" sz="1200" dirty="0">
                          <a:latin typeface="굴림체" pitchFamily="49" charset="-127"/>
                          <a:ea typeface="굴림체" pitchFamily="49" charset="-127"/>
                        </a:rPr>
                        <a:t>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673098"/>
              </p:ext>
            </p:extLst>
          </p:nvPr>
        </p:nvGraphicFramePr>
        <p:xfrm>
          <a:off x="4537018" y="1008162"/>
          <a:ext cx="4068000" cy="27938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479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5504">
                <a:tc gridSpan="2">
                  <a:txBody>
                    <a:bodyPr/>
                    <a:lstStyle/>
                    <a:p>
                      <a:pPr marL="0" marR="0" indent="0" algn="ctr" defTabSz="92573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일상 속 차별 찾기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marL="0" marR="0" indent="0" algn="ctr" defTabSz="92573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‘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작은</a:t>
                      </a:r>
                      <a:r>
                        <a:rPr lang="ko-KR" altLang="en-US" sz="1200" b="1" baseline="0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 배려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, </a:t>
                      </a:r>
                      <a:r>
                        <a:rPr lang="ko-KR" altLang="en-US" sz="1200" b="1" baseline="0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큰 행복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979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일    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2019</a:t>
                      </a:r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년 </a:t>
                      </a:r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10</a:t>
                      </a:r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월 </a:t>
                      </a:r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~ 12</a:t>
                      </a:r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월까지 </a:t>
                      </a:r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(</a:t>
                      </a:r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총 </a:t>
                      </a:r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3</a:t>
                      </a:r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회</a:t>
                      </a:r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)</a:t>
                      </a:r>
                      <a:endParaRPr lang="ko-KR" altLang="en-US" sz="1000" b="1" kern="1200" dirty="0">
                        <a:solidFill>
                          <a:schemeClr val="dk1"/>
                        </a:solidFill>
                        <a:effectLst/>
                        <a:latin typeface="굴림체" pitchFamily="49" charset="-127"/>
                        <a:ea typeface="굴림체" pitchFamily="49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F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4900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활동내용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fontAlgn="base" latinLnBrk="1"/>
                      <a:r>
                        <a:rPr lang="en-US" altLang="ko-KR" sz="1000" b="1" kern="1200" spc="-13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-</a:t>
                      </a:r>
                      <a:r>
                        <a:rPr lang="en-US" altLang="ko-KR" sz="1000" b="1" kern="1200" spc="-130" baseline="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 </a:t>
                      </a:r>
                      <a:r>
                        <a:rPr lang="ko-KR" altLang="en-US" sz="1000" b="1" kern="1200" spc="-13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일상 속 존재하는 장애인에 대한 다양한 차별 현장 모니터링</a:t>
                      </a:r>
                      <a:endParaRPr lang="ko-KR" altLang="en-US" sz="1000" b="1" kern="1200" spc="-130" dirty="0">
                        <a:solidFill>
                          <a:schemeClr val="dk1"/>
                        </a:solidFill>
                        <a:effectLst/>
                        <a:latin typeface="굴림체" pitchFamily="49" charset="-127"/>
                        <a:ea typeface="굴림체" pitchFamily="49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F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32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fontAlgn="base" latinLnBrk="1"/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- </a:t>
                      </a:r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현장 모니터링 진행 후 보고서 작성 및 제출</a:t>
                      </a:r>
                      <a:endParaRPr lang="ko-KR" altLang="en-US" sz="1000" b="1" kern="1200" dirty="0">
                        <a:solidFill>
                          <a:schemeClr val="dk1"/>
                        </a:solidFill>
                        <a:effectLst/>
                        <a:latin typeface="굴림체" pitchFamily="49" charset="-127"/>
                        <a:ea typeface="굴림체" pitchFamily="49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FE0"/>
                    </a:solidFill>
                  </a:tcPr>
                </a:tc>
              </a:tr>
              <a:tr h="3698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모집대상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서울지역 거주 장애인 및 비장애인 </a:t>
                      </a:r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1</a:t>
                      </a:r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명</a:t>
                      </a:r>
                      <a:endParaRPr lang="ko-KR" altLang="en-US" sz="1000" b="1" kern="1200" dirty="0">
                        <a:solidFill>
                          <a:schemeClr val="dk1"/>
                        </a:solidFill>
                        <a:effectLst/>
                        <a:latin typeface="굴림체" pitchFamily="49" charset="-127"/>
                        <a:ea typeface="굴림체" pitchFamily="49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F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979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활동비용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2573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시급 </a:t>
                      </a:r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8,350</a:t>
                      </a:r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원 </a:t>
                      </a:r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(</a:t>
                      </a:r>
                      <a:r>
                        <a:rPr lang="ko-KR" altLang="en-US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회차별</a:t>
                      </a:r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 최대 </a:t>
                      </a:r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5</a:t>
                      </a:r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시간</a:t>
                      </a:r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)</a:t>
                      </a:r>
                      <a:endParaRPr lang="ko-KR" altLang="en-US" sz="1000" b="1" kern="1200" dirty="0" smtClean="0">
                        <a:solidFill>
                          <a:schemeClr val="dk1"/>
                        </a:solidFill>
                        <a:effectLst/>
                        <a:latin typeface="굴림체" pitchFamily="49" charset="-127"/>
                        <a:ea typeface="굴림체" pitchFamily="49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F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979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신청기간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2019</a:t>
                      </a:r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년 </a:t>
                      </a:r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10</a:t>
                      </a:r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월 </a:t>
                      </a:r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04</a:t>
                      </a:r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일</a:t>
                      </a:r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(</a:t>
                      </a:r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금</a:t>
                      </a:r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) </a:t>
                      </a:r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오후 </a:t>
                      </a:r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5</a:t>
                      </a:r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시까지</a:t>
                      </a:r>
                      <a:endParaRPr lang="ko-KR" altLang="en-US" sz="1000" b="1" kern="1200" dirty="0">
                        <a:solidFill>
                          <a:schemeClr val="dk1"/>
                        </a:solidFill>
                        <a:effectLst/>
                        <a:latin typeface="굴림체" pitchFamily="49" charset="-127"/>
                        <a:ea typeface="굴림체" pitchFamily="49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F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979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신청서류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2573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latin typeface="굴림체" pitchFamily="49" charset="-127"/>
                          <a:ea typeface="굴림체" pitchFamily="49" charset="-127"/>
                        </a:rPr>
                        <a:t>이력서</a:t>
                      </a:r>
                      <a:r>
                        <a:rPr lang="en-US" altLang="ko-KR" sz="1000" b="1" dirty="0" smtClean="0">
                          <a:latin typeface="굴림체" pitchFamily="49" charset="-127"/>
                          <a:ea typeface="굴림체" pitchFamily="49" charset="-127"/>
                        </a:rPr>
                        <a:t>, </a:t>
                      </a:r>
                      <a:r>
                        <a:rPr lang="ko-KR" altLang="en-US" sz="1000" b="1" dirty="0" smtClean="0">
                          <a:latin typeface="굴림체" pitchFamily="49" charset="-127"/>
                          <a:ea typeface="굴림체" pitchFamily="49" charset="-127"/>
                        </a:rPr>
                        <a:t>신청서</a:t>
                      </a:r>
                      <a:r>
                        <a:rPr lang="en-US" altLang="ko-KR" sz="1000" b="1" dirty="0">
                          <a:latin typeface="굴림체" pitchFamily="49" charset="-127"/>
                          <a:ea typeface="굴림체" pitchFamily="49" charset="-127"/>
                        </a:rPr>
                        <a:t>, </a:t>
                      </a:r>
                      <a:r>
                        <a:rPr lang="ko-KR" altLang="en-US" sz="1000" b="1" dirty="0">
                          <a:latin typeface="굴림체" pitchFamily="49" charset="-127"/>
                          <a:ea typeface="굴림체" pitchFamily="49" charset="-127"/>
                        </a:rPr>
                        <a:t>복지카드 사본</a:t>
                      </a:r>
                      <a:r>
                        <a:rPr lang="en-US" altLang="ko-KR" sz="1000" b="1" kern="1200" dirty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(</a:t>
                      </a:r>
                      <a:r>
                        <a:rPr lang="ko-KR" altLang="en-US" sz="1000" b="1" kern="1200" dirty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앞</a:t>
                      </a:r>
                      <a:r>
                        <a:rPr lang="en-US" altLang="ko-KR" sz="1000" b="1" kern="1200" dirty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·</a:t>
                      </a:r>
                      <a:r>
                        <a:rPr lang="ko-KR" altLang="en-US" sz="1000" b="1" kern="1200" dirty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뒷면</a:t>
                      </a:r>
                      <a:r>
                        <a:rPr lang="en-US" altLang="ko-KR" sz="1000" b="1" kern="1200" dirty="0">
                          <a:solidFill>
                            <a:schemeClr val="dk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)</a:t>
                      </a:r>
                      <a:endParaRPr lang="ko-KR" altLang="en-US" sz="1000" b="1" kern="1200" dirty="0">
                        <a:solidFill>
                          <a:schemeClr val="dk1"/>
                        </a:solidFill>
                        <a:effectLst/>
                        <a:latin typeface="굴림체" pitchFamily="49" charset="-127"/>
                        <a:ea typeface="굴림체" pitchFamily="49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F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370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8754"/>
            <a:ext cx="9001126" cy="72296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6146" y="432098"/>
            <a:ext cx="7488832" cy="370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2574" tIns="46287" rIns="92574" bIns="46287" rtlCol="0">
            <a:spAutoFit/>
          </a:bodyPr>
          <a:lstStyle/>
          <a:p>
            <a:pPr algn="ctr" fontAlgn="base" latinLnBrk="0"/>
            <a:r>
              <a:rPr lang="en-US" altLang="ko-KR" b="1" dirty="0">
                <a:latin typeface="굴림체" pitchFamily="49" charset="-127"/>
                <a:ea typeface="굴림체" pitchFamily="49" charset="-127"/>
              </a:rPr>
              <a:t>6</a:t>
            </a:r>
            <a:r>
              <a:rPr lang="ko-KR" altLang="en-US" b="1" dirty="0" smtClean="0">
                <a:latin typeface="굴림체" pitchFamily="49" charset="-127"/>
                <a:ea typeface="굴림체" pitchFamily="49" charset="-127"/>
              </a:rPr>
              <a:t>차</a:t>
            </a:r>
            <a:r>
              <a:rPr lang="en-US" altLang="ko-KR" b="1" dirty="0" smtClean="0">
                <a:latin typeface="굴림체" pitchFamily="49" charset="-127"/>
                <a:ea typeface="굴림체" pitchFamily="49" charset="-127"/>
              </a:rPr>
              <a:t>·7</a:t>
            </a:r>
            <a:r>
              <a:rPr lang="ko-KR" altLang="en-US" b="1" dirty="0" smtClean="0">
                <a:latin typeface="굴림체" pitchFamily="49" charset="-127"/>
                <a:ea typeface="굴림체" pitchFamily="49" charset="-127"/>
              </a:rPr>
              <a:t>차 개별자립생활기술훈련</a:t>
            </a:r>
            <a:r>
              <a:rPr lang="en-US" altLang="ko-KR" b="1" dirty="0" smtClean="0">
                <a:latin typeface="굴림체" pitchFamily="49" charset="-127"/>
                <a:ea typeface="굴림체" pitchFamily="49" charset="-127"/>
              </a:rPr>
              <a:t>‘</a:t>
            </a:r>
            <a:r>
              <a:rPr lang="ko-KR" altLang="en-US" b="1" dirty="0" smtClean="0">
                <a:latin typeface="굴림체" pitchFamily="49" charset="-127"/>
                <a:ea typeface="굴림체" pitchFamily="49" charset="-127"/>
              </a:rPr>
              <a:t>안</a:t>
            </a:r>
            <a:r>
              <a:rPr lang="ko-KR" altLang="en-US" b="1" dirty="0">
                <a:latin typeface="굴림체" pitchFamily="49" charset="-127"/>
                <a:ea typeface="굴림체" pitchFamily="49" charset="-127"/>
              </a:rPr>
              <a:t>○○씨</a:t>
            </a:r>
            <a:r>
              <a:rPr lang="en-US" altLang="ko-KR" b="1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b="1" dirty="0">
                <a:latin typeface="굴림체" pitchFamily="49" charset="-127"/>
                <a:ea typeface="굴림체" pitchFamily="49" charset="-127"/>
              </a:rPr>
              <a:t>임○○씨</a:t>
            </a:r>
            <a:r>
              <a:rPr lang="en-US" altLang="ko-KR" b="1" dirty="0">
                <a:latin typeface="굴림체" pitchFamily="49" charset="-127"/>
                <a:ea typeface="굴림체" pitchFamily="49" charset="-127"/>
              </a:rPr>
              <a:t>,</a:t>
            </a:r>
            <a:r>
              <a:rPr lang="ko-KR" altLang="en-US" b="1" dirty="0">
                <a:latin typeface="굴림체" pitchFamily="49" charset="-127"/>
                <a:ea typeface="굴림체" pitchFamily="49" charset="-127"/>
              </a:rPr>
              <a:t> 신○○</a:t>
            </a:r>
            <a:r>
              <a:rPr lang="ko-KR" altLang="en-US" b="1" dirty="0" smtClean="0">
                <a:latin typeface="굴림체" pitchFamily="49" charset="-127"/>
                <a:ea typeface="굴림체" pitchFamily="49" charset="-127"/>
              </a:rPr>
              <a:t>씨</a:t>
            </a:r>
            <a:r>
              <a:rPr lang="en-US" altLang="ko-KR" b="1" dirty="0" smtClean="0">
                <a:latin typeface="굴림체" pitchFamily="49" charset="-127"/>
                <a:ea typeface="굴림체" pitchFamily="49" charset="-127"/>
              </a:rPr>
              <a:t>’</a:t>
            </a:r>
            <a:endParaRPr lang="ko-KR" altLang="en-US" b="1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6466" y="904513"/>
            <a:ext cx="4896544" cy="58642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2574" tIns="46287" rIns="92574" bIns="46287" rtlCol="0">
            <a:spAutoFit/>
          </a:bodyPr>
          <a:lstStyle/>
          <a:p>
            <a:pPr algn="just" fontAlgn="base" latinLnBrk="0">
              <a:lnSpc>
                <a:spcPct val="150000"/>
              </a:lnSpc>
            </a:pP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8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월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22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일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목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)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안○○씨의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6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차 개별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ILP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는 새로운 체험을 통하여 오감을 자극할 수 있는 도예체험을 진행하였습니다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다양한 종류의 체험이 있었지만 그 중 체험시간이 가장 짧은 물레체험을 선택하였으며 섬세함을 요하는 체험이기 때문에 도예선생님의 도움을 받아 컵의 틀을 잡았고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아쉬워하는 안○○씨에게 개인적으로 물레작업을 할 수 있는 시간을 주어 원하는 만큼 체험을 할 수 있도록 하였습니다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그 후 틀이 잡힌 컵에 안○○씨가 원하는 색으로 채색을 하는 시간을 가졌으며 온전히 자신이 원하는 색으로 물들인 안○○씨의 컵은 도예선생님이 칭찬할 만큼 아주 다채로운 색을 띄고 있었습니다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칭찬을 받은 안○○씨는 매우 기뻐하며 웃음지어 보였고 빨리 완성된 컵을 보고 싶다는 듯 컵이 구워지는 과정을 귀 기울여 들었으며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안○○씨와 보호자님 모두 만족한 모습을 보여주어 담당자로서 매우 뿌듯함을 느끼며 프로그램을 끝마칠 수 있었습니다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algn="just" fontAlgn="base" latinLnBrk="0">
              <a:lnSpc>
                <a:spcPct val="150000"/>
              </a:lnSpc>
            </a:pP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  <a:p>
            <a:pPr algn="just" fontAlgn="base" latinLnBrk="0">
              <a:lnSpc>
                <a:spcPct val="150000"/>
              </a:lnSpc>
            </a:pP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안○○씨의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7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차 개별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ILP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는 안○○씨의 정서적 안정과 집중력 강화를 위한 원예체험을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9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월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19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일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목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)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에 진행하였습니다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꽃바구니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꽃다발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꽃 상자 만들기 등의 다양한 체험이 있었지만 안○○씨는 그 중 가장 간단한 꽃바구니 만들기를 선택하였고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플로리스트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선생님과 함께 아름다운 꽃바구니를 만들었습니다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보호자님과 담당자가 걱정했던 것과는 달리 안○○씨는 별다른 도움 없이도 혼자서 꽃바구니를 꾸몄고 꽃 길이도 원하는 대로 잘라서 꽂는 모습을 보여주었습니다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안○○씨는 꽃바구니를 만드는 동안 집중하며 어떤 꽃을 꽂을지도 굉장히 고심하는 모습을 보였습니다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그렇게 완성된 꽃바구니를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안아들은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안○○씨는 행복한 웃음을 </a:t>
            </a:r>
            <a:r>
              <a:rPr lang="ko-KR" altLang="en-US" sz="1000" dirty="0" err="1" smtClean="0">
                <a:latin typeface="굴림체" pitchFamily="49" charset="-127"/>
                <a:ea typeface="굴림체" pitchFamily="49" charset="-127"/>
              </a:rPr>
              <a:t>지어보였고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,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재밌었냐는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질문에 크게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재밌었다는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대답을 해주었습니다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이번 체험에 매우 만족한 모습을 보여준 안○○씨를 보며 담당자로서 매우 뿌듯함을 느끼며 프로그램을 끝마칠 수 있었습니다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</a:t>
            </a: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291" y="3528442"/>
            <a:ext cx="3070159" cy="2473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2574" tIns="46287" rIns="92574" bIns="46287" rtlCol="0">
            <a:spAutoFit/>
          </a:bodyPr>
          <a:lstStyle/>
          <a:p>
            <a:pPr algn="ctr" fontAlgn="base" latinLnBrk="0"/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▲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6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차 개별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ILP 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물레 체험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중인 안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○○씨</a:t>
            </a: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001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pic>
        <p:nvPicPr>
          <p:cNvPr id="5" name="그림 4" descr="사람, 테이블, 대지, 실내이(가) 표시된 사진&#10;&#10;자동 생성된 설명">
            <a:extLst>
              <a:ext uri="{FF2B5EF4-FFF2-40B4-BE49-F238E27FC236}">
                <a16:creationId xmlns="" xmlns:a16="http://schemas.microsoft.com/office/drawing/2014/main" id="{4AC263BC-0C3F-294B-B788-33B206274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30" y="904512"/>
            <a:ext cx="1729929" cy="1296000"/>
          </a:xfrm>
          <a:prstGeom prst="rect">
            <a:avLst/>
          </a:prstGeom>
        </p:spPr>
      </p:pic>
      <p:pic>
        <p:nvPicPr>
          <p:cNvPr id="8" name="그림 7" descr="사람, 테이블, 실내, 조그만이(가) 표시된 사진&#10;&#10;자동 생성된 설명">
            <a:extLst>
              <a:ext uri="{FF2B5EF4-FFF2-40B4-BE49-F238E27FC236}">
                <a16:creationId xmlns="" xmlns:a16="http://schemas.microsoft.com/office/drawing/2014/main" id="{89353C62-4549-8649-96ED-4038312471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49" y="2128648"/>
            <a:ext cx="1729929" cy="1296000"/>
          </a:xfrm>
          <a:prstGeom prst="rect">
            <a:avLst/>
          </a:prstGeom>
        </p:spPr>
      </p:pic>
      <p:pic>
        <p:nvPicPr>
          <p:cNvPr id="1026" name="_x209404136" descr="EMB00000d0cc09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75" y="3950625"/>
            <a:ext cx="1753412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_x205494024" descr="EMB00000d0cc098"/>
          <p:cNvPicPr>
            <a:picLocks noChangeAspect="1" noChangeArrowheads="1"/>
          </p:cNvPicPr>
          <p:nvPr/>
        </p:nvPicPr>
        <p:blipFill>
          <a:blip r:embed="rId7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76260" y="5125043"/>
            <a:ext cx="1745918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22291" y="6521436"/>
            <a:ext cx="3070159" cy="2473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2574" tIns="46287" rIns="92574" bIns="46287" rtlCol="0">
            <a:spAutoFit/>
          </a:bodyPr>
          <a:lstStyle/>
          <a:p>
            <a:pPr algn="ctr" fontAlgn="base" latinLnBrk="0"/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▲ 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7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차 개별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ILP 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원예 체험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중인 안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○○씨</a:t>
            </a: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92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8754"/>
            <a:ext cx="9001126" cy="72296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6146" y="432098"/>
            <a:ext cx="7488832" cy="370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2574" tIns="46287" rIns="92574" bIns="46287" rtlCol="0">
            <a:spAutoFit/>
          </a:bodyPr>
          <a:lstStyle/>
          <a:p>
            <a:pPr algn="ctr" fontAlgn="base" latinLnBrk="0"/>
            <a:r>
              <a:rPr lang="en-US" altLang="ko-KR" b="1" dirty="0">
                <a:latin typeface="굴림체" pitchFamily="49" charset="-127"/>
                <a:ea typeface="굴림체" pitchFamily="49" charset="-127"/>
              </a:rPr>
              <a:t>6</a:t>
            </a:r>
            <a:r>
              <a:rPr lang="ko-KR" altLang="en-US" b="1" dirty="0">
                <a:latin typeface="굴림체" pitchFamily="49" charset="-127"/>
                <a:ea typeface="굴림체" pitchFamily="49" charset="-127"/>
              </a:rPr>
              <a:t>차</a:t>
            </a:r>
            <a:r>
              <a:rPr lang="en-US" altLang="ko-KR" b="1" dirty="0">
                <a:latin typeface="굴림체" pitchFamily="49" charset="-127"/>
                <a:ea typeface="굴림체" pitchFamily="49" charset="-127"/>
              </a:rPr>
              <a:t>·7</a:t>
            </a:r>
            <a:r>
              <a:rPr lang="ko-KR" altLang="en-US" b="1" dirty="0">
                <a:latin typeface="굴림체" pitchFamily="49" charset="-127"/>
                <a:ea typeface="굴림체" pitchFamily="49" charset="-127"/>
              </a:rPr>
              <a:t>차 개별자립생활기술훈련</a:t>
            </a:r>
            <a:r>
              <a:rPr lang="en-US" altLang="ko-KR" b="1" dirty="0">
                <a:latin typeface="굴림체" pitchFamily="49" charset="-127"/>
                <a:ea typeface="굴림체" pitchFamily="49" charset="-127"/>
              </a:rPr>
              <a:t>‘</a:t>
            </a:r>
            <a:r>
              <a:rPr lang="ko-KR" altLang="en-US" b="1" dirty="0">
                <a:latin typeface="굴림체" pitchFamily="49" charset="-127"/>
                <a:ea typeface="굴림체" pitchFamily="49" charset="-127"/>
              </a:rPr>
              <a:t>안○○씨</a:t>
            </a:r>
            <a:r>
              <a:rPr lang="en-US" altLang="ko-KR" b="1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b="1" dirty="0">
                <a:latin typeface="굴림체" pitchFamily="49" charset="-127"/>
                <a:ea typeface="굴림체" pitchFamily="49" charset="-127"/>
              </a:rPr>
              <a:t>임○○씨</a:t>
            </a:r>
            <a:r>
              <a:rPr lang="en-US" altLang="ko-KR" b="1" dirty="0">
                <a:latin typeface="굴림체" pitchFamily="49" charset="-127"/>
                <a:ea typeface="굴림체" pitchFamily="49" charset="-127"/>
              </a:rPr>
              <a:t>,</a:t>
            </a:r>
            <a:r>
              <a:rPr lang="ko-KR" altLang="en-US" b="1" dirty="0">
                <a:latin typeface="굴림체" pitchFamily="49" charset="-127"/>
                <a:ea typeface="굴림체" pitchFamily="49" charset="-127"/>
              </a:rPr>
              <a:t> 신○○씨</a:t>
            </a:r>
            <a:r>
              <a:rPr lang="en-US" altLang="ko-KR" b="1" dirty="0">
                <a:latin typeface="굴림체" pitchFamily="49" charset="-127"/>
                <a:ea typeface="굴림체" pitchFamily="49" charset="-127"/>
              </a:rPr>
              <a:t>’</a:t>
            </a:r>
            <a:endParaRPr lang="ko-KR" altLang="en-US" b="1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0482" y="1027044"/>
            <a:ext cx="4752528" cy="55257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2574" tIns="46287" rIns="92574" bIns="46287" rtlCol="0">
            <a:spAutoFit/>
          </a:bodyPr>
          <a:lstStyle/>
          <a:p>
            <a:pPr algn="just" fontAlgn="base" latinLnBrk="0"/>
            <a:endParaRPr lang="en-US" altLang="ko-KR" sz="800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base" latinLnBrk="0">
              <a:lnSpc>
                <a:spcPct val="150000"/>
              </a:lnSpc>
            </a:pP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8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월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27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일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화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)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임○○씨의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6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차 개별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ILP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는 평소 비관적인 말을 많이 하고 자신의 감정을 잘 표현하지 않는 모습을 보였기에 긍정적인 표현과 적극적인 감정표현을 유도하고 대화방법을 배움으로써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자존감을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높여 자아성찰을 유도할 수 있는 심리 상담을 진행하였습니다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algn="just" fontAlgn="base" latinLnBrk="0">
              <a:lnSpc>
                <a:spcPct val="150000"/>
              </a:lnSpc>
            </a:pPr>
            <a:endParaRPr lang="en-US" altLang="ko-KR" sz="1000" dirty="0">
              <a:latin typeface="굴림체" pitchFamily="49" charset="-127"/>
              <a:ea typeface="굴림체" pitchFamily="49" charset="-127"/>
            </a:endParaRPr>
          </a:p>
          <a:p>
            <a:pPr algn="just" fontAlgn="base" latinLnBrk="0">
              <a:lnSpc>
                <a:spcPct val="150000"/>
              </a:lnSpc>
            </a:pP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임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○○씨는 상담을 받기 전에는 약간 낯설어 하는 듯했지만 상담을 받은 후에는 입가에 웃음꽃이 활짝 피어있는 모습을 보였으며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임○○씨에게 상담이 어땠냐고 묻자 평소와 다르게 수줍게 웃어 보이며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상담을 또 받고 싶다는 긍정적인 모습을 보여주었습니다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예전에 받아 본 상담과는 많이 달라 마음이 편해지는 것을 느낄 수 있었다고 얘기한 임○○씨는 높은 만족도를 나타내며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6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차 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개별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ILP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을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마칠 수 있었습니다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algn="just" fontAlgn="base" latinLnBrk="0">
              <a:lnSpc>
                <a:spcPct val="150000"/>
              </a:lnSpc>
            </a:pP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  <a:p>
            <a:pPr algn="just" fontAlgn="base" latinLnBrk="0">
              <a:lnSpc>
                <a:spcPct val="150000"/>
              </a:lnSpc>
            </a:pP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9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월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24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일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화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) 7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차 개별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ILP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를 통해 심리 상담을 받은 임○○씨는 다음 회 차에도 심리 상담을 받고 싶다는 의견을 나타내어 진행하게 되었습니다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임○○씨는 기분이 좋거나 부끄러우면 자신의 감정을 반대로 말하는 경향이 있어 상담을 받은 후에 어땠냐고 물어보자 그저 그렇다는 애매모호한 답변을 하였지만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다음 개별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ILP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는 어떤 것을 하고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싶냐는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질문에 계속해서 상담을 받아보고 싶다고 답변을 하였습니다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algn="just" fontAlgn="base" latinLnBrk="0">
              <a:lnSpc>
                <a:spcPct val="150000"/>
              </a:lnSpc>
            </a:pPr>
            <a:endParaRPr lang="en-US" altLang="ko-KR" sz="1000" dirty="0">
              <a:latin typeface="굴림체" pitchFamily="49" charset="-127"/>
              <a:ea typeface="굴림체" pitchFamily="49" charset="-127"/>
            </a:endParaRPr>
          </a:p>
          <a:p>
            <a:pPr algn="just" fontAlgn="base" latinLnBrk="0">
              <a:lnSpc>
                <a:spcPct val="150000"/>
              </a:lnSpc>
            </a:pP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7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차 개별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ILP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를 통하여 두 번째 상담을 마친 임○○씨는 예전과 다르게 다른 사람들에게 장난을 치고 부끄럽지만 자신의 감정표현을 조금씩 하는 모습을 보여주었고 이를 통하여 상담이 긍정적인 효과를 가져왔다는 것을 느낄 수 있었습니다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114" y="3168402"/>
            <a:ext cx="3001417" cy="5192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2574" tIns="46287" rIns="92574" bIns="46287" rtlCol="0">
            <a:spAutoFit/>
          </a:bodyPr>
          <a:lstStyle/>
          <a:p>
            <a:pPr algn="ctr" fontAlgn="base" latinLnBrk="0">
              <a:lnSpc>
                <a:spcPct val="150000"/>
              </a:lnSpc>
            </a:pP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▲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6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차 개별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ILP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상담 중인 임○○씨의 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모습과</a:t>
            </a:r>
            <a:endParaRPr lang="en-US" altLang="ko-KR" sz="1000" dirty="0" smtClean="0">
              <a:latin typeface="굴림체" pitchFamily="49" charset="-127"/>
              <a:ea typeface="굴림체" pitchFamily="49" charset="-127"/>
            </a:endParaRPr>
          </a:p>
          <a:p>
            <a:pPr algn="ctr" fontAlgn="base" latinLnBrk="0">
              <a:lnSpc>
                <a:spcPct val="150000"/>
              </a:lnSpc>
            </a:pP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상담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만족도조사 하는 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모습</a:t>
            </a: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001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pic>
        <p:nvPicPr>
          <p:cNvPr id="10" name="그림 9" descr="벽, 사람, 실내, 바닥이(가) 표시된 사진&#10;&#10;자동 생성된 설명">
            <a:extLst>
              <a:ext uri="{FF2B5EF4-FFF2-40B4-BE49-F238E27FC236}">
                <a16:creationId xmlns="" xmlns:a16="http://schemas.microsoft.com/office/drawing/2014/main" id="{C395B528-9164-2948-8753-2195C5FE9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21" y="972061"/>
            <a:ext cx="1633265" cy="1223583"/>
          </a:xfrm>
          <a:prstGeom prst="rect">
            <a:avLst/>
          </a:prstGeom>
        </p:spPr>
      </p:pic>
      <p:pic>
        <p:nvPicPr>
          <p:cNvPr id="11" name="그림 10" descr="사람, 실내, 남자, 테이블이(가) 표시된 사진&#10;&#10;자동 생성된 설명">
            <a:extLst>
              <a:ext uri="{FF2B5EF4-FFF2-40B4-BE49-F238E27FC236}">
                <a16:creationId xmlns="" xmlns:a16="http://schemas.microsoft.com/office/drawing/2014/main" id="{EB20AA51-9A09-464A-81BC-C11C587999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43" y="1872258"/>
            <a:ext cx="1627988" cy="12235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8114" y="6177558"/>
            <a:ext cx="3001417" cy="5192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2574" tIns="46287" rIns="92574" bIns="46287" rtlCol="0">
            <a:spAutoFit/>
          </a:bodyPr>
          <a:lstStyle/>
          <a:p>
            <a:pPr algn="ctr" fontAlgn="base" latinLnBrk="0">
              <a:lnSpc>
                <a:spcPct val="150000"/>
              </a:lnSpc>
            </a:pP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▲ 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7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차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개별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ILP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상담센터로 들어가는 임○○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씨와 상담 모습</a:t>
            </a: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001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209401656" descr="EMB00000d0cc0d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928" y="4848576"/>
            <a:ext cx="1752603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_x209401176" descr="EMB00000d0cc0d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4"/>
          <a:stretch/>
        </p:blipFill>
        <p:spPr bwMode="auto">
          <a:xfrm rot="5400000">
            <a:off x="719553" y="3610480"/>
            <a:ext cx="1274399" cy="163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153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8754"/>
            <a:ext cx="9001126" cy="72296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6146" y="432098"/>
            <a:ext cx="7488832" cy="370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2574" tIns="46287" rIns="92574" bIns="46287" rtlCol="0">
            <a:spAutoFit/>
          </a:bodyPr>
          <a:lstStyle/>
          <a:p>
            <a:pPr algn="ctr" fontAlgn="base" latinLnBrk="0"/>
            <a:r>
              <a:rPr lang="en-US" altLang="ko-KR" b="1" dirty="0">
                <a:latin typeface="굴림체" pitchFamily="49" charset="-127"/>
                <a:ea typeface="굴림체" pitchFamily="49" charset="-127"/>
              </a:rPr>
              <a:t>6</a:t>
            </a:r>
            <a:r>
              <a:rPr lang="ko-KR" altLang="en-US" b="1" dirty="0">
                <a:latin typeface="굴림체" pitchFamily="49" charset="-127"/>
                <a:ea typeface="굴림체" pitchFamily="49" charset="-127"/>
              </a:rPr>
              <a:t>차</a:t>
            </a:r>
            <a:r>
              <a:rPr lang="en-US" altLang="ko-KR" b="1" dirty="0">
                <a:latin typeface="굴림체" pitchFamily="49" charset="-127"/>
                <a:ea typeface="굴림체" pitchFamily="49" charset="-127"/>
              </a:rPr>
              <a:t>·7</a:t>
            </a:r>
            <a:r>
              <a:rPr lang="ko-KR" altLang="en-US" b="1" dirty="0">
                <a:latin typeface="굴림체" pitchFamily="49" charset="-127"/>
                <a:ea typeface="굴림체" pitchFamily="49" charset="-127"/>
              </a:rPr>
              <a:t>차 개별자립생활기술훈련</a:t>
            </a:r>
            <a:r>
              <a:rPr lang="en-US" altLang="ko-KR" b="1" dirty="0">
                <a:latin typeface="굴림체" pitchFamily="49" charset="-127"/>
                <a:ea typeface="굴림체" pitchFamily="49" charset="-127"/>
              </a:rPr>
              <a:t>‘</a:t>
            </a:r>
            <a:r>
              <a:rPr lang="ko-KR" altLang="en-US" b="1" dirty="0">
                <a:latin typeface="굴림체" pitchFamily="49" charset="-127"/>
                <a:ea typeface="굴림체" pitchFamily="49" charset="-127"/>
              </a:rPr>
              <a:t>안○○씨</a:t>
            </a:r>
            <a:r>
              <a:rPr lang="en-US" altLang="ko-KR" b="1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b="1" dirty="0">
                <a:latin typeface="굴림체" pitchFamily="49" charset="-127"/>
                <a:ea typeface="굴림체" pitchFamily="49" charset="-127"/>
              </a:rPr>
              <a:t>임○○씨</a:t>
            </a:r>
            <a:r>
              <a:rPr lang="en-US" altLang="ko-KR" b="1" dirty="0">
                <a:latin typeface="굴림체" pitchFamily="49" charset="-127"/>
                <a:ea typeface="굴림체" pitchFamily="49" charset="-127"/>
              </a:rPr>
              <a:t>,</a:t>
            </a:r>
            <a:r>
              <a:rPr lang="ko-KR" altLang="en-US" b="1" dirty="0">
                <a:latin typeface="굴림체" pitchFamily="49" charset="-127"/>
                <a:ea typeface="굴림체" pitchFamily="49" charset="-127"/>
              </a:rPr>
              <a:t> 신○○씨</a:t>
            </a:r>
            <a:r>
              <a:rPr lang="en-US" altLang="ko-KR" b="1" dirty="0">
                <a:latin typeface="굴림체" pitchFamily="49" charset="-127"/>
                <a:ea typeface="굴림체" pitchFamily="49" charset="-127"/>
              </a:rPr>
              <a:t>’</a:t>
            </a:r>
            <a:endParaRPr lang="ko-KR" altLang="en-US" b="1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8434" y="1008162"/>
            <a:ext cx="5184576" cy="56334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2574" tIns="46287" rIns="92574" bIns="46287" rtlCol="0">
            <a:spAutoFit/>
          </a:bodyPr>
          <a:lstStyle/>
          <a:p>
            <a:pPr algn="just" fontAlgn="base" latinLnBrk="0">
              <a:lnSpc>
                <a:spcPct val="150000"/>
              </a:lnSpc>
            </a:pP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8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월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28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일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수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)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신○○씨는 지속적으로 심리 상담을 통해 성교육을 받고 싶다는 의견을 나타내어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6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차 개별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ILP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로 강북센터 인근에 위치한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굿씨상담센터에서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심리 상담을 다시 한 번 진행하였습니다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신○○씨는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상담가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선생님과 마주하자 밝게 웃으며 인사하는 모습을 보였으며 강북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CIL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담당자가‘○○씨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잘 하고 와요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~’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라고 이야기하자 알았다는 듯 손을 좌우로 흔들며 상담실로 들어가는 모습을 보였습니다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상담이 끝난 후 양손에 과자를 들고 신난 모습으로 미소를 띠우며 상담실을 나오는 신○○씨의 모습을 볼 수 있었습니다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algn="just" fontAlgn="base" latinLnBrk="0">
              <a:lnSpc>
                <a:spcPct val="150000"/>
              </a:lnSpc>
            </a:pP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  <a:p>
            <a:pPr algn="just" fontAlgn="base" latinLnBrk="0">
              <a:lnSpc>
                <a:spcPct val="150000"/>
              </a:lnSpc>
            </a:pP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신○○씨의 긍정적으로 변한 모습을 지켜보기 위해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9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월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20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일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금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) 7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차 개별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ILP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를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굿씨상담센터에서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진행하였습니다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체험자 신○○씨는 </a:t>
            </a:r>
            <a:r>
              <a:rPr lang="ko-KR" altLang="en-US" sz="1000" dirty="0" err="1" smtClean="0">
                <a:latin typeface="굴림체" pitchFamily="49" charset="-127"/>
                <a:ea typeface="굴림체" pitchFamily="49" charset="-127"/>
              </a:rPr>
              <a:t>상담가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선생님을 기다리며 콧노래를 흥얼거리거나 어깨를 들썩이는 등 즐거워하는 모습을 보였으며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상담을 받으러 가는 신○○씨에게 강북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CIL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담당자는 두 손을 좌우로 흔들며‘○○씨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잘 하고 와요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~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안녕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~~’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이라고 인사를 하였고 기분이 유독 좋은 신○○씨도 똑같이 두 손을 좌우로 흔들며 인사하는 모습을 볼 수 있었습니다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신○○씨는 심리 상담을 통한 성교육이 끝난 후 강북센터에 다시 방문하여 만족도조사지를 신중하게 체크한 뒤 귀가하였습니다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algn="just" fontAlgn="base" latinLnBrk="0">
              <a:lnSpc>
                <a:spcPct val="150000"/>
              </a:lnSpc>
            </a:pPr>
            <a:endParaRPr lang="en-US" altLang="ko-KR" sz="1000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base" latinLnBrk="0">
              <a:lnSpc>
                <a:spcPct val="150000"/>
              </a:lnSpc>
            </a:pP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신○○씨의 경우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7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차 개별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ILP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이후 문화체험을 진행하고자 하였으나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지속적으로 심리 상담을 통한 성교육을 받고 싶다는 체험자의 의견에 따라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8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차 개별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ILP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또한‘심리 상담을 통한 성교육’을 진행할 예정이며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심리 상담을 받은 후 점차 바뀌는 모습을 보여준 임○○씨 또한 계속 심리 상담을 받고 싶다는 의견을 나타내어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8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차 개별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ILP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도 심리 상담을 이어갈 예정입니다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반면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안○○씨의 경우 개별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ILP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를 통해 자신이 스스로 하겠다는 의지를 보여줌으로써 다음 회 차도 창의성 및 자기결정권을 향상시킬 수 있는 프로그램으로 진행할 예정입니다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.</a:t>
            </a: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106" y="3240410"/>
            <a:ext cx="2677586" cy="5192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2574" tIns="46287" rIns="92574" bIns="46287" rtlCol="0">
            <a:spAutoFit/>
          </a:bodyPr>
          <a:lstStyle/>
          <a:p>
            <a:pPr algn="ctr" fontAlgn="base" latinLnBrk="0">
              <a:lnSpc>
                <a:spcPct val="150000"/>
              </a:lnSpc>
            </a:pP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▲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신○○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씨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6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차 개별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ILP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 상담센터 방문과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         </a:t>
            </a:r>
          </a:p>
          <a:p>
            <a:pPr algn="ctr" fontAlgn="base" latinLnBrk="0">
              <a:lnSpc>
                <a:spcPct val="150000"/>
              </a:lnSpc>
            </a:pP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상담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진행 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모습</a:t>
            </a: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001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pic>
        <p:nvPicPr>
          <p:cNvPr id="7" name="그림 6" descr="사람, 벽, 실내, 남자이(가) 표시된 사진&#10;&#10;자동 생성된 설명">
            <a:extLst>
              <a:ext uri="{FF2B5EF4-FFF2-40B4-BE49-F238E27FC236}">
                <a16:creationId xmlns="" xmlns:a16="http://schemas.microsoft.com/office/drawing/2014/main" id="{2B8903B0-3BEA-2B46-ABC1-960F9BF9F4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0" y="936154"/>
            <a:ext cx="1623356" cy="1224000"/>
          </a:xfrm>
          <a:prstGeom prst="rect">
            <a:avLst/>
          </a:prstGeom>
        </p:spPr>
      </p:pic>
      <p:pic>
        <p:nvPicPr>
          <p:cNvPr id="11" name="그림 10" descr="바닥, 벽, 실내, 사람이(가) 표시된 사진&#10;&#10;자동 생성된 설명">
            <a:extLst>
              <a:ext uri="{FF2B5EF4-FFF2-40B4-BE49-F238E27FC236}">
                <a16:creationId xmlns="" xmlns:a16="http://schemas.microsoft.com/office/drawing/2014/main" id="{81D43054-0D03-A247-AAF3-1A30EE923F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736" y="1948958"/>
            <a:ext cx="1618792" cy="122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2816" y="6192738"/>
            <a:ext cx="2893610" cy="5192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2574" tIns="46287" rIns="92574" bIns="46287" rtlCol="0">
            <a:spAutoFit/>
          </a:bodyPr>
          <a:lstStyle/>
          <a:p>
            <a:pPr algn="ctr" fontAlgn="base" latinLnBrk="0">
              <a:lnSpc>
                <a:spcPct val="150000"/>
              </a:lnSpc>
            </a:pP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▲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신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○○씨 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7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차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개별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ILP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 상담센터 방문과</a:t>
            </a:r>
            <a:endParaRPr lang="en-US" altLang="ko-KR" sz="1000" dirty="0" smtClean="0">
              <a:latin typeface="굴림체" pitchFamily="49" charset="-127"/>
              <a:ea typeface="굴림체" pitchFamily="49" charset="-127"/>
            </a:endParaRPr>
          </a:p>
          <a:p>
            <a:pPr algn="ctr" fontAlgn="base" latinLnBrk="0">
              <a:lnSpc>
                <a:spcPct val="150000"/>
              </a:lnSpc>
            </a:pP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만족도조사 진행 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모습</a:t>
            </a: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152400"/>
            <a:ext cx="9001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4" name="_x209401016" descr="EMB00000d0cc0f9"/>
          <p:cNvPicPr>
            <a:picLocks noChangeAspect="1" noChangeArrowheads="1"/>
          </p:cNvPicPr>
          <p:nvPr/>
        </p:nvPicPr>
        <p:blipFill>
          <a:blip r:embed="rId6" cstate="print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50" y="3960626"/>
            <a:ext cx="1835358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_x205496984" descr="EMB00000d0cc0f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05" y="4896594"/>
            <a:ext cx="1835358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65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" y="-14377"/>
            <a:ext cx="9001126" cy="7229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6146" y="432098"/>
            <a:ext cx="7488832" cy="4012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2574" tIns="46287" rIns="92574" bIns="46287" rtlCol="0">
            <a:spAutoFit/>
          </a:bodyPr>
          <a:lstStyle/>
          <a:p>
            <a:pPr algn="ctr" fontAlgn="base" latinLnBrk="0"/>
            <a:r>
              <a:rPr lang="en-US" altLang="ko-KR" sz="2000" b="1" dirty="0" smtClean="0">
                <a:latin typeface="굴림체" pitchFamily="49" charset="-127"/>
                <a:ea typeface="굴림체" pitchFamily="49" charset="-127"/>
              </a:rPr>
              <a:t>4</a:t>
            </a:r>
            <a:r>
              <a:rPr lang="ko-KR" altLang="en-US" sz="2000" b="1" dirty="0" smtClean="0">
                <a:latin typeface="굴림체" pitchFamily="49" charset="-127"/>
                <a:ea typeface="굴림체" pitchFamily="49" charset="-127"/>
              </a:rPr>
              <a:t>차 집단자립생활기술훈련 </a:t>
            </a:r>
            <a:r>
              <a:rPr lang="en-US" altLang="ko-KR" sz="2000" b="1" dirty="0" smtClean="0">
                <a:latin typeface="굴림체" pitchFamily="49" charset="-127"/>
                <a:ea typeface="굴림체" pitchFamily="49" charset="-127"/>
              </a:rPr>
              <a:t>- </a:t>
            </a:r>
            <a:r>
              <a:rPr lang="ko-KR" altLang="en-US" sz="2000" b="1" dirty="0" smtClean="0">
                <a:latin typeface="굴림체" pitchFamily="49" charset="-127"/>
                <a:ea typeface="굴림체" pitchFamily="49" charset="-127"/>
              </a:rPr>
              <a:t>뮤지컬</a:t>
            </a:r>
            <a:r>
              <a:rPr lang="en-US" altLang="ko-KR" sz="2000" b="1" dirty="0" smtClean="0">
                <a:latin typeface="굴림체" pitchFamily="49" charset="-127"/>
                <a:ea typeface="굴림체" pitchFamily="49" charset="-127"/>
              </a:rPr>
              <a:t>‘</a:t>
            </a:r>
            <a:r>
              <a:rPr lang="ko-KR" altLang="en-US" sz="2000" b="1" dirty="0" err="1" smtClean="0">
                <a:latin typeface="굴림체" pitchFamily="49" charset="-127"/>
                <a:ea typeface="굴림체" pitchFamily="49" charset="-127"/>
              </a:rPr>
              <a:t>벤허</a:t>
            </a:r>
            <a:r>
              <a:rPr lang="en-US" altLang="ko-KR" sz="2000" b="1" dirty="0" smtClean="0">
                <a:latin typeface="굴림체" pitchFamily="49" charset="-127"/>
                <a:ea typeface="굴림체" pitchFamily="49" charset="-127"/>
              </a:rPr>
              <a:t>’</a:t>
            </a:r>
            <a:r>
              <a:rPr lang="ko-KR" altLang="en-US" sz="2000" b="1" dirty="0" smtClean="0">
                <a:latin typeface="굴림체" pitchFamily="49" charset="-127"/>
                <a:ea typeface="굴림체" pitchFamily="49" charset="-127"/>
              </a:rPr>
              <a:t>관람</a:t>
            </a:r>
            <a:endParaRPr lang="ko-KR" altLang="en-US" sz="2000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9950" y="3888482"/>
            <a:ext cx="8064896" cy="28634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2574" tIns="46287" rIns="92574" bIns="46287" rtlCol="0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9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월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18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일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수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)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한강진역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블루스퀘어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인터파크홀에서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4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차 집단자립생활기술훈련 뮤지컬 관람을 진행하였습니다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algn="just" fontAlgn="base">
              <a:lnSpc>
                <a:spcPct val="150000"/>
              </a:lnSpc>
            </a:pP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이번 뮤지컬 관람의 경우 많은 분들의 관심으로 인해 참여자를 선정하는 데 꽤나 어려움이 있었습니다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이에 센터에서는 내부회의를 통해 인원 및 예산을 조정하고 최대한 많은 인원이 함께 참여하실 수 있도록 하였습니다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이렇게 최종 선정된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12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명의 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참여자 분들은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공연 전 오페라글라스를 대여하시거나 사진촬영 등을 하시며 뮤지컬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&lt;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벤허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&gt;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관람에 대한 기대를 한껏 내비치셨습니다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algn="just" fontAlgn="base">
              <a:lnSpc>
                <a:spcPct val="150000"/>
              </a:lnSpc>
            </a:pP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뮤지컬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&lt;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벤허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&gt;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는 아름다운 선율의 음악과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역대급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무대를 선사한 배우들의 열연으로 우리 모두는 극중‘유다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벤허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’가 되어 그의 기구한 운명을 함께 공감하는 데 부족함이 없었습니다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특히 역동적이고 박진감 넘치는 </a:t>
            </a:r>
            <a:r>
              <a:rPr lang="ko-KR" altLang="en-US" sz="1000" dirty="0" err="1" smtClean="0">
                <a:latin typeface="굴림체" pitchFamily="49" charset="-127"/>
                <a:ea typeface="굴림체" pitchFamily="49" charset="-127"/>
              </a:rPr>
              <a:t>전차씬은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모두의 감탄을 자아내게 하였습니다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공연 관람이 모두 끝난 후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커튼콜이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진행될 때는 참여자와 스텝들 모두 누가 먼저랄 것 없이 자리에서 일어나 박수를 보냈습니다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algn="just" fontAlgn="base">
              <a:lnSpc>
                <a:spcPct val="150000"/>
              </a:lnSpc>
            </a:pP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4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차 집단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ILP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뮤지컬 관람은 예산과 공연일정으로 인해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보장구를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사용하는 장애인은 선정할 수 없었던 작년과는 다르게 이를 보완하여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보장구를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사용하는 장애인들도 참여할 수 있어 더욱더 뜻 깊었던 것 같습니다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</a:t>
            </a: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950" y="3425093"/>
            <a:ext cx="8064896" cy="2473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2574" tIns="46287" rIns="92574" bIns="46287" rtlCol="0">
            <a:spAutoFit/>
          </a:bodyPr>
          <a:lstStyle/>
          <a:p>
            <a:pPr fontAlgn="base" latinLnBrk="0"/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             ▲ 뮤지컬 ‘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벤허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’ 관람 단체사진                                    ▲ 뮤지컬 ‘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벤허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’ </a:t>
            </a:r>
            <a:r>
              <a:rPr lang="ko-KR" altLang="en-US" sz="1000" dirty="0" err="1" smtClean="0">
                <a:latin typeface="굴림체" pitchFamily="49" charset="-127"/>
                <a:ea typeface="굴림체" pitchFamily="49" charset="-127"/>
              </a:rPr>
              <a:t>커튼콜</a:t>
            </a: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</p:txBody>
      </p:sp>
      <p:pic>
        <p:nvPicPr>
          <p:cNvPr id="2050" name="_x110285528" descr="EMB000032a005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70" y="1080170"/>
            <a:ext cx="2879725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_x110285448" descr="EMB000032a005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634" y="1080171"/>
            <a:ext cx="2879725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001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411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" y="-14377"/>
            <a:ext cx="9001126" cy="7229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146" y="432098"/>
            <a:ext cx="7488832" cy="4012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2574" tIns="46287" rIns="92574" bIns="46287" rtlCol="0">
            <a:spAutoFit/>
          </a:bodyPr>
          <a:lstStyle/>
          <a:p>
            <a:pPr algn="ctr" fontAlgn="base" latinLnBrk="0"/>
            <a:r>
              <a:rPr lang="ko-KR" altLang="en-US" sz="2000" b="1" dirty="0">
                <a:latin typeface="굴림체" pitchFamily="49" charset="-127"/>
                <a:ea typeface="굴림체" pitchFamily="49" charset="-127"/>
              </a:rPr>
              <a:t>발달장애인 자조모임 </a:t>
            </a:r>
            <a:r>
              <a:rPr lang="en-US" altLang="ko-KR" sz="2000" b="1" dirty="0">
                <a:latin typeface="굴림체" pitchFamily="49" charset="-127"/>
                <a:ea typeface="굴림체" pitchFamily="49" charset="-127"/>
              </a:rPr>
              <a:t>8</a:t>
            </a:r>
            <a:r>
              <a:rPr lang="ko-KR" altLang="en-US" sz="2000" b="1" dirty="0">
                <a:latin typeface="굴림체" pitchFamily="49" charset="-127"/>
                <a:ea typeface="굴림체" pitchFamily="49" charset="-127"/>
              </a:rPr>
              <a:t>차 사전회의와 연극관람 프로그램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114" y="3240410"/>
            <a:ext cx="8064896" cy="3243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2574" tIns="46287" rIns="92574" bIns="46287" rtlCol="0">
            <a:spAutoFit/>
          </a:bodyPr>
          <a:lstStyle/>
          <a:p>
            <a:pPr algn="just" fontAlgn="base" latinLnBrk="0">
              <a:lnSpc>
                <a:spcPct val="150000"/>
              </a:lnSpc>
            </a:pP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        ▲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8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차 발달장애인 자조모임 사전회의 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모습                            ▲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연극‘</a:t>
            </a:r>
            <a:r>
              <a:rPr lang="ko-KR" altLang="en-US" sz="1000" dirty="0" err="1" smtClean="0">
                <a:latin typeface="굴림체" pitchFamily="49" charset="-127"/>
                <a:ea typeface="굴림체" pitchFamily="49" charset="-127"/>
              </a:rPr>
              <a:t>옥탑방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 고양이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’관람 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단체사진</a:t>
            </a: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</p:txBody>
      </p:sp>
      <p:pic>
        <p:nvPicPr>
          <p:cNvPr id="1026" name="_x243497360" descr="EMB00002c6c3e1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07" y="1008162"/>
            <a:ext cx="2915791" cy="212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_x243497520" descr="EMB00002c6c3e1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155" y="1008163"/>
            <a:ext cx="2915791" cy="212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001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68114" y="3672458"/>
            <a:ext cx="8064896" cy="30931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fontAlgn="base" latinLnBrk="0">
              <a:lnSpc>
                <a:spcPct val="150000"/>
              </a:lnSpc>
            </a:pP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9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월 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18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일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수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)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발달장애인 자조모임‘어울림’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8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차 사전회의를 진행하였으며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사전회의에 따라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9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월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25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일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수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)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연극관람을 진행하였습니다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algn="just" fontAlgn="base" latinLnBrk="0">
              <a:lnSpc>
                <a:spcPct val="150000"/>
              </a:lnSpc>
            </a:pP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  <a:p>
            <a:pPr algn="just" fontAlgn="base" latinLnBrk="0">
              <a:lnSpc>
                <a:spcPct val="150000"/>
              </a:lnSpc>
            </a:pP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9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월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18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일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수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)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에 열린 사전회의는 다 같이 인사를 나눈 후 시작하였습니다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8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차 자조모임 사전회의는‘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8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차 자조모임 때 무엇을 하면 좋을까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?’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와‘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8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차 자조모임 후 무엇을 먹으면 좋을까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?’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라는 안건으로 진행되었고 회의 결과 연극을 다시 한 번 보고 싶다는 의견과 순두부찌개가 먹고 싶다는 의견이 많이 나왔으며 연극은 참여자들의 투표로‘</a:t>
            </a:r>
            <a:r>
              <a:rPr lang="ko-KR" altLang="en-US" sz="1000" dirty="0" err="1" smtClean="0">
                <a:latin typeface="굴림체" pitchFamily="49" charset="-127"/>
                <a:ea typeface="굴림체" pitchFamily="49" charset="-127"/>
              </a:rPr>
              <a:t>옥탑방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 고양이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’를 보기로 결정하였습니다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algn="just" fontAlgn="base" latinLnBrk="0">
              <a:lnSpc>
                <a:spcPct val="150000"/>
              </a:lnSpc>
            </a:pP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 </a:t>
            </a: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9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월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25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일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수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),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참여자들은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수유역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인근의 식당에 모여 점심식사 후 대학로로 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이동하였으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며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이번에 보게 될 연극이 어떤 연극인지 궁금해 하며 들뜬 참여자들의 모습을 볼 수 있었습니다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.‘</a:t>
            </a:r>
            <a:r>
              <a:rPr lang="ko-KR" altLang="en-US" sz="1000" dirty="0" err="1" smtClean="0">
                <a:latin typeface="굴림체" pitchFamily="49" charset="-127"/>
                <a:ea typeface="굴림체" pitchFamily="49" charset="-127"/>
              </a:rPr>
              <a:t>옥탑방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 고양이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’관람 후에는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틴틴홀을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나오며 서로 가장 인상 깊었던 장면을 이야기하는 참여자들의 모습들을 볼 수 있었습니다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algn="just" fontAlgn="base">
              <a:lnSpc>
                <a:spcPct val="150000"/>
              </a:lnSpc>
            </a:pP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  <a:p>
            <a:pPr algn="just" fontAlgn="base" latinLnBrk="0">
              <a:lnSpc>
                <a:spcPct val="150000"/>
              </a:lnSpc>
            </a:pP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이번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8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차 발달장애인 자조모임은 참여자들의 의견을 반영하여 다시 한 번 연극관람 프로그램을 진행해보았습니다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앞으로도 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참여자 분들의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의견에 따라 발달장애인 자조모임 프로그램을 진행해야겠다고 다짐하며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8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차 자조모임을 마무리하였습니다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</a:t>
            </a: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9462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" y="-14377"/>
            <a:ext cx="9001126" cy="72296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6146" y="432098"/>
            <a:ext cx="7488832" cy="4012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2574" tIns="46287" rIns="92574" bIns="46287" rtlCol="0">
            <a:spAutoFit/>
          </a:bodyPr>
          <a:lstStyle/>
          <a:p>
            <a:pPr algn="ctr" fontAlgn="base" latinLnBrk="0"/>
            <a:r>
              <a:rPr lang="ko-KR" altLang="en-US" sz="2000" b="1" dirty="0">
                <a:latin typeface="굴림체" pitchFamily="49" charset="-127"/>
                <a:ea typeface="굴림체" pitchFamily="49" charset="-127"/>
              </a:rPr>
              <a:t>장애인자립생활주택 가형 입주자 정○○씨 생일파티 프로그램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9918" y="1008162"/>
            <a:ext cx="4896544" cy="5597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2574" tIns="46287" rIns="92574" bIns="46287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9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월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02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일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월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) 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장애인자립생활주택 가형 입주자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 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정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○○씨의 생일파티를 진행하였습니다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000" dirty="0">
              <a:latin typeface="굴림체" pitchFamily="49" charset="-127"/>
              <a:ea typeface="굴림체" pitchFamily="49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이번 정○○씨의 생일파티는 보호 작업장을 다니고 있어 퇴근 시간에 맞춰 진행하였고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퇴근 후 집에서 환하게 반겨주는 사람들과 본인을 위해 만들어진 파티 분위기에 정○○씨는 너무나도 들떠있는 모습이었습니다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생일축하 노래를 불러주고 좋아하는 케이크 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커팅식도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하며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선물 전달식과 개봉을 할 때에도 정○○씨의 표정만 보고 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있어도‘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행복하다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너무 좋아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,’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라는 감정이 읽혀질 만큼 해맑은 웃음을 볼 수 있었습니다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000" dirty="0">
              <a:latin typeface="굴림체" pitchFamily="49" charset="-127"/>
              <a:ea typeface="굴림체" pitchFamily="49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늦은 시간이지만 저녁을 먹기 위해 생일상을 차렸고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이 때 정○○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씨가‘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생일 미역국은 원래 아침에 먹는 건데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생일 미역국은 원래 아침에 먹는 거예요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’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라는 말을 하는 모습을 보며 파티에 참석한 모든 분들이 웃음을 자아내기도 하였습니다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정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○○씨에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게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‘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직장생활을 하는 사람들은 아침에 미역국을 먹을 수 있는 시간보다 저녁에 먹는 시간이 더 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많다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’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고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말씀드렸으며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다음 생일에는 아침에 먹을 수 있도록 해보겠다는 답변을 드린 작은 에피소드도 있었습니다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000" dirty="0">
              <a:latin typeface="굴림체" pitchFamily="49" charset="-127"/>
              <a:ea typeface="굴림체" pitchFamily="49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평소 말수가 없던 정○○씨는 이날만큼은 너무 나도 수다스러운 모습으로 작업장에서 있었던 일들과 일상적인 시시콜콜한 이야기를 이어가는 모습을 볼 수 있어서 담당 코디네이터로서 뿌듯한 마음을 가졌던 것 같습니다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000" dirty="0">
              <a:latin typeface="굴림체" pitchFamily="49" charset="-127"/>
              <a:ea typeface="굴림체" pitchFamily="49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마지막으로 평가 진행 시 다음 번 생일에는 혼자 외식을 하고 싶다고 말씀하셨으며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생일파티가 재미있었다는 정○○씨의 평가와 함께 생일파티를 무사히 마무리할 수 있었습니다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860" y="3359075"/>
            <a:ext cx="2592288" cy="2473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2574" tIns="46287" rIns="92574" bIns="46287" rtlCol="0">
            <a:spAutoFit/>
          </a:bodyPr>
          <a:lstStyle/>
          <a:p>
            <a:pPr algn="ctr" fontAlgn="base" latinLnBrk="0"/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 ▲ 정○○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씨 생일파티 모습</a:t>
            </a: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60" y="6055887"/>
            <a:ext cx="2592288" cy="2473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2574" tIns="46287" rIns="92574" bIns="46287" rtlCol="0">
            <a:spAutoFit/>
          </a:bodyPr>
          <a:lstStyle/>
          <a:p>
            <a:pPr algn="ctr" fontAlgn="base" latinLnBrk="0"/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▲ 소장님과 함께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^^</a:t>
            </a: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</p:txBody>
      </p:sp>
      <p:pic>
        <p:nvPicPr>
          <p:cNvPr id="14" name="그림 13" descr="벽, 실내, 바닥, 테이블이(가) 표시된 사진&#10;&#10;자동 생성된 설명">
            <a:extLst>
              <a:ext uri="{FF2B5EF4-FFF2-40B4-BE49-F238E27FC236}">
                <a16:creationId xmlns="" xmlns:a16="http://schemas.microsoft.com/office/drawing/2014/main" id="{613ACD5D-CB50-464F-919D-32AC3CDF3A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22" y="1182304"/>
            <a:ext cx="2761764" cy="2071323"/>
          </a:xfrm>
          <a:prstGeom prst="rect">
            <a:avLst/>
          </a:prstGeom>
        </p:spPr>
      </p:pic>
      <p:pic>
        <p:nvPicPr>
          <p:cNvPr id="16" name="그림 15" descr="벽, 실내, 사람, 테이블이(가) 표시된 사진&#10;&#10;자동 생성된 설명">
            <a:extLst>
              <a:ext uri="{FF2B5EF4-FFF2-40B4-BE49-F238E27FC236}">
                <a16:creationId xmlns="" xmlns:a16="http://schemas.microsoft.com/office/drawing/2014/main" id="{FFB22EC3-1384-C94C-8EB5-F3DA8B932A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22" y="3842379"/>
            <a:ext cx="2761764" cy="207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60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" y="-14377"/>
            <a:ext cx="9001126" cy="7229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146" y="432098"/>
            <a:ext cx="7488832" cy="6782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2574" tIns="46287" rIns="92574" bIns="46287" rtlCol="0">
            <a:spAutoFit/>
          </a:bodyPr>
          <a:lstStyle/>
          <a:p>
            <a:pPr algn="ctr" fontAlgn="base" latinLnBrk="0"/>
            <a:r>
              <a:rPr lang="ko-KR" altLang="en-US" sz="2000" b="1" dirty="0">
                <a:latin typeface="굴림체" pitchFamily="49" charset="-127"/>
                <a:ea typeface="굴림체" pitchFamily="49" charset="-127"/>
              </a:rPr>
              <a:t>장애인자립생활주택 가형 요리실습</a:t>
            </a:r>
            <a:endParaRPr lang="ko-KR" altLang="en-US" sz="2000" dirty="0">
              <a:latin typeface="굴림체" pitchFamily="49" charset="-127"/>
              <a:ea typeface="굴림체" pitchFamily="49" charset="-127"/>
            </a:endParaRPr>
          </a:p>
          <a:p>
            <a:pPr algn="ctr" fontAlgn="base" latinLnBrk="0"/>
            <a:r>
              <a:rPr lang="ko-KR" altLang="en-US" b="1" dirty="0" smtClean="0">
                <a:latin typeface="굴림체" pitchFamily="49" charset="-127"/>
                <a:ea typeface="굴림체" pitchFamily="49" charset="-127"/>
              </a:rPr>
              <a:t>추석명절음식</a:t>
            </a:r>
            <a:r>
              <a:rPr lang="ko-KR" altLang="en-US" b="1" dirty="0">
                <a:latin typeface="굴림체" pitchFamily="49" charset="-127"/>
                <a:ea typeface="굴림체" pitchFamily="49" charset="-127"/>
              </a:rPr>
              <a:t>‘동태 전</a:t>
            </a:r>
            <a:r>
              <a:rPr lang="en-US" altLang="ko-KR" b="1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b="1" dirty="0">
                <a:latin typeface="굴림체" pitchFamily="49" charset="-127"/>
                <a:ea typeface="굴림체" pitchFamily="49" charset="-127"/>
              </a:rPr>
              <a:t>산적꼬치</a:t>
            </a:r>
            <a:r>
              <a:rPr lang="en-US" altLang="ko-KR" b="1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b="1" dirty="0">
                <a:latin typeface="굴림체" pitchFamily="49" charset="-127"/>
                <a:ea typeface="굴림체" pitchFamily="49" charset="-127"/>
              </a:rPr>
              <a:t>동그랑땡’만들기</a:t>
            </a:r>
            <a:endParaRPr lang="ko-KR" altLang="en-US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114" y="3789919"/>
            <a:ext cx="8064896" cy="29788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2574" tIns="46287" rIns="92574" bIns="46287" rtlCol="0">
            <a:spAutoFit/>
          </a:bodyPr>
          <a:lstStyle/>
          <a:p>
            <a:pPr algn="just" fontAlgn="base">
              <a:lnSpc>
                <a:spcPct val="150000"/>
              </a:lnSpc>
            </a:pPr>
            <a:endParaRPr lang="en-US" altLang="ko-KR" sz="500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9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월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11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일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수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)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장애인자립생활주택 가형 </a:t>
            </a:r>
            <a:r>
              <a:rPr lang="ko-KR" altLang="en-US" sz="1000" dirty="0" err="1" smtClean="0">
                <a:latin typeface="굴림체" pitchFamily="49" charset="-127"/>
                <a:ea typeface="굴림체" pitchFamily="49" charset="-127"/>
              </a:rPr>
              <a:t>입주자분들과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명절 분위기를 함께 느끼고자 요리실습 프로그램으로 추석명절음식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동태 전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산적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동그랑땡 등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)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만들기를 진행하였습니다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algn="just" fontAlgn="base">
              <a:lnSpc>
                <a:spcPct val="150000"/>
              </a:lnSpc>
            </a:pP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요리실습 프로그램을 진행하기 위해 입주자 정○○씨와 함께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마트를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방문하여 추석명절음식의 재료들을 구입하였습니다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정○○씨는 몇 번의 요리실습의 경험으로 스스로 메모지를 들어‘이것만 사면되는 거예요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?’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라는 질문을 하며 재료를 혼자 찾아나서는 모습을 보게 되어 뿌듯하면서도 기특한 마음이 들었고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최근 들어 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입주자 분들의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사소하지만 긍정적인 변화가 많이 이루어진 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듯 하여 </a:t>
            </a:r>
            <a:r>
              <a:rPr lang="ko-KR" altLang="en-US" sz="1000" dirty="0" err="1" smtClean="0">
                <a:latin typeface="굴림체" pitchFamily="49" charset="-127"/>
                <a:ea typeface="굴림체" pitchFamily="49" charset="-127"/>
              </a:rPr>
              <a:t>입주자분들의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새로운 모습을 발견 할 수 있었습니다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algn="just" fontAlgn="base">
              <a:lnSpc>
                <a:spcPct val="150000"/>
              </a:lnSpc>
            </a:pP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요리실습을 진행하면서 처음으로 칼을 사용하여 재료를 손질하는 것을 지켜 본 결과 예상과 달리 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입주자 분들은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두려워하지도 않고 조심스럽고도 세심하게 재료 손질을 예쁘게 하시는 모습을 보며 또 한 번 놀랐던 것 같습니다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요리실습은 막바지에 이르렀고 뒷정리를 열심히 도와주는 모습과 본인이 만든 전을 바라보는 모습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본인이 제일 많이 잘 만들었다며 뿌듯해 하시는 모습 등을 볼 수 있었으며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마지막으로 요리실습 프로그램에 대한 높은 만족도와 함께 훈훈한 분위기 속에서 프로그램을 끝마칠 수 있었습니다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.</a:t>
            </a:r>
          </a:p>
        </p:txBody>
      </p:sp>
      <p:pic>
        <p:nvPicPr>
          <p:cNvPr id="1026" name="_x109999160" descr="EMB000032a004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618" y="1224186"/>
            <a:ext cx="3240360" cy="214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_x110285688" descr="EMB000032a004e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54" y="1224186"/>
            <a:ext cx="3240360" cy="214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001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89950" y="3478722"/>
            <a:ext cx="8064896" cy="2473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2574" tIns="46287" rIns="92574" bIns="46287" rtlCol="0">
            <a:spAutoFit/>
          </a:bodyPr>
          <a:lstStyle/>
          <a:p>
            <a:pPr fontAlgn="base" latinLnBrk="0"/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         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  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▲ 동태 전을 준비 중이신 김○○</a:t>
            </a:r>
            <a:r>
              <a:rPr lang="ko-KR" altLang="en-US" sz="1000" dirty="0" smtClean="0">
                <a:latin typeface="굴림체" pitchFamily="49" charset="-127"/>
                <a:ea typeface="굴림체" pitchFamily="49" charset="-127"/>
              </a:rPr>
              <a:t>씨                                ▲ 산적꼬치를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준비 중이신 정○○씨</a:t>
            </a:r>
          </a:p>
        </p:txBody>
      </p:sp>
    </p:spTree>
    <p:extLst>
      <p:ext uri="{BB962C8B-B14F-4D97-AF65-F5344CB8AC3E}">
        <p14:creationId xmlns:p14="http://schemas.microsoft.com/office/powerpoint/2010/main" val="829077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01126" cy="72296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7301" y="514955"/>
            <a:ext cx="6946522" cy="7090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2574" tIns="46287" rIns="92574" bIns="46287" rtlCol="0">
            <a:spAutoFit/>
          </a:bodyPr>
          <a:lstStyle/>
          <a:p>
            <a:pPr algn="ctr" fontAlgn="base" latinLnBrk="0"/>
            <a:r>
              <a:rPr lang="ko-KR" altLang="en-US" sz="2000" b="1" dirty="0">
                <a:latin typeface="굴림체" pitchFamily="49" charset="-127"/>
                <a:ea typeface="굴림체" pitchFamily="49" charset="-127"/>
              </a:rPr>
              <a:t>장애인자립생활주택 다형 </a:t>
            </a:r>
            <a:endParaRPr lang="en-US" altLang="ko-KR" sz="2000" b="1" dirty="0">
              <a:latin typeface="굴림체" pitchFamily="49" charset="-127"/>
              <a:ea typeface="굴림체" pitchFamily="49" charset="-127"/>
            </a:endParaRPr>
          </a:p>
          <a:p>
            <a:pPr algn="ctr" fontAlgn="base" latinLnBrk="0"/>
            <a:r>
              <a:rPr lang="ko-KR" altLang="en-US" sz="2000" b="1" dirty="0" smtClean="0">
                <a:latin typeface="굴림체" pitchFamily="49" charset="-127"/>
                <a:ea typeface="굴림체" pitchFamily="49" charset="-127"/>
              </a:rPr>
              <a:t>입주자 엄</a:t>
            </a:r>
            <a:r>
              <a:rPr lang="ko-KR" altLang="en-US" sz="2000" b="1" dirty="0">
                <a:latin typeface="굴림체" pitchFamily="49" charset="-127"/>
                <a:ea typeface="굴림체" pitchFamily="49" charset="-127"/>
              </a:rPr>
              <a:t>○○씨 생일파티 </a:t>
            </a:r>
            <a:r>
              <a:rPr lang="en-US" altLang="ko-KR" sz="2000" b="1" dirty="0">
                <a:latin typeface="굴림체" pitchFamily="49" charset="-127"/>
                <a:ea typeface="굴림체" pitchFamily="49" charset="-127"/>
              </a:rPr>
              <a:t>&amp;</a:t>
            </a:r>
            <a:r>
              <a:rPr lang="ko-KR" altLang="en-US" sz="2000" b="1" dirty="0">
                <a:latin typeface="굴림체" pitchFamily="49" charset="-127"/>
                <a:ea typeface="굴림체" pitchFamily="49" charset="-127"/>
              </a:rPr>
              <a:t> 여가</a:t>
            </a:r>
            <a:r>
              <a:rPr lang="en-US" altLang="ko-KR" sz="2000" b="1" dirty="0">
                <a:latin typeface="굴림체" pitchFamily="49" charset="-127"/>
                <a:ea typeface="굴림체" pitchFamily="49" charset="-127"/>
              </a:rPr>
              <a:t>·</a:t>
            </a:r>
            <a:r>
              <a:rPr lang="ko-KR" altLang="en-US" sz="2000" b="1" dirty="0">
                <a:latin typeface="굴림체" pitchFamily="49" charset="-127"/>
                <a:ea typeface="굴림체" pitchFamily="49" charset="-127"/>
              </a:rPr>
              <a:t>문화체험 프로그램</a:t>
            </a:r>
            <a:endParaRPr lang="en-US" altLang="ko-KR" sz="2000" b="1" dirty="0">
              <a:latin typeface="GulimChe" panose="020B0609000101010101" pitchFamily="49" charset="-127"/>
              <a:ea typeface="GulimChe" panose="020B0609000101010101" pitchFamily="49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782" y="1496403"/>
            <a:ext cx="4949002" cy="4825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2574" tIns="46287" rIns="92574" bIns="46287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US" altLang="ko-KR" sz="500" dirty="0" smtClean="0">
              <a:latin typeface="GulimChe" panose="020B0609000101010101" pitchFamily="49" charset="-127"/>
              <a:ea typeface="GulimChe" panose="020B0609000101010101" pitchFamily="49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000" dirty="0" smtClean="0">
                <a:latin typeface="GulimChe" panose="020B0609000101010101" pitchFamily="49" charset="-127"/>
                <a:ea typeface="GulimChe" panose="020B0609000101010101" pitchFamily="49" charset="-127"/>
              </a:rPr>
              <a:t>9</a:t>
            </a:r>
            <a:r>
              <a:rPr lang="ko-KR" altLang="en-US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월 </a:t>
            </a:r>
            <a:r>
              <a:rPr lang="en-US" altLang="ko-KR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1</a:t>
            </a:r>
            <a:r>
              <a:rPr lang="ko-KR" altLang="en-US" sz="1000" dirty="0" smtClean="0">
                <a:latin typeface="GulimChe" panose="020B0609000101010101" pitchFamily="49" charset="-127"/>
                <a:ea typeface="GulimChe" panose="020B0609000101010101" pitchFamily="49" charset="-127"/>
              </a:rPr>
              <a:t>일</a:t>
            </a:r>
            <a:r>
              <a:rPr lang="en-US" altLang="ko-KR" sz="1000" dirty="0" smtClean="0">
                <a:latin typeface="GulimChe" panose="020B0609000101010101" pitchFamily="49" charset="-127"/>
                <a:ea typeface="GulimChe" panose="020B0609000101010101" pitchFamily="49" charset="-127"/>
              </a:rPr>
              <a:t>(</a:t>
            </a:r>
            <a:r>
              <a:rPr lang="ko-KR" altLang="en-US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일</a:t>
            </a:r>
            <a:r>
              <a:rPr lang="en-US" altLang="ko-KR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)</a:t>
            </a:r>
            <a:r>
              <a:rPr lang="ko-KR" altLang="en-US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은 장애인자립생활주택 다형 입주자 엄○○씨의 생일이었습니다</a:t>
            </a:r>
            <a:r>
              <a:rPr lang="en-US" altLang="ko-KR" sz="1000" dirty="0" smtClean="0">
                <a:latin typeface="GulimChe" panose="020B0609000101010101" pitchFamily="49" charset="-127"/>
                <a:ea typeface="GulimChe" panose="020B0609000101010101" pitchFamily="49" charset="-127"/>
              </a:rPr>
              <a:t>. </a:t>
            </a:r>
            <a:r>
              <a:rPr lang="ko-KR" altLang="en-US" sz="1000" dirty="0" smtClean="0">
                <a:latin typeface="GulimChe" panose="020B0609000101010101" pitchFamily="49" charset="-127"/>
                <a:ea typeface="GulimChe" panose="020B0609000101010101" pitchFamily="49" charset="-127"/>
              </a:rPr>
              <a:t>지인들을 </a:t>
            </a:r>
            <a:r>
              <a:rPr lang="ko-KR" altLang="en-US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주택으로 초대하여 생일파티를 하고 싶다고 이야기를 하는 엄○○씨의 욕구를 반영하여 초대장을 만들고 평소 친하게 지내던 가형 입주자 신○○씨와 활동보조를 해주시는 장현수선생님과 김유경선생님</a:t>
            </a:r>
            <a:r>
              <a:rPr lang="en-US" altLang="ko-KR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, </a:t>
            </a:r>
            <a:r>
              <a:rPr lang="ko-KR" altLang="en-US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그리고 강북 </a:t>
            </a:r>
            <a:r>
              <a:rPr lang="en-US" altLang="ko-KR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IL</a:t>
            </a:r>
            <a:r>
              <a:rPr lang="ko-KR" altLang="en-US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센터 소장님께 직접 전달하여 생일파티에 초대하였습니다</a:t>
            </a:r>
            <a:r>
              <a:rPr lang="en-US" altLang="ko-KR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. </a:t>
            </a:r>
            <a:r>
              <a:rPr lang="ko-KR" altLang="en-US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많은 사람들의 축하 속에 엄○○씨는 기분이 좋았는지 얼굴에 미소가 떠나질 않았으며</a:t>
            </a:r>
            <a:r>
              <a:rPr lang="en-US" altLang="ko-KR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, </a:t>
            </a:r>
            <a:r>
              <a:rPr lang="ko-KR" altLang="en-US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화기애애한 분위기 속에 생일파티를 마무리 할 수 있었습니다</a:t>
            </a:r>
            <a:r>
              <a:rPr lang="en-US" altLang="ko-KR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000" dirty="0">
              <a:latin typeface="GulimChe" panose="020B0609000101010101" pitchFamily="49" charset="-127"/>
              <a:ea typeface="GulimChe" panose="020B0609000101010101" pitchFamily="49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생일파티를 마무리 한 뒤 여가</a:t>
            </a:r>
            <a:r>
              <a:rPr lang="en-US" altLang="ko-KR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·</a:t>
            </a:r>
            <a:r>
              <a:rPr lang="ko-KR" altLang="en-US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문화체험 프로그램 뮤지컬 관람을 하기 위해 </a:t>
            </a:r>
            <a:r>
              <a:rPr lang="en-US" altLang="ko-KR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LG</a:t>
            </a:r>
            <a:r>
              <a:rPr lang="ko-KR" altLang="en-US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아트센터에 방문하였습니다</a:t>
            </a:r>
            <a:r>
              <a:rPr lang="en-US" altLang="ko-KR" sz="1000" dirty="0" smtClean="0">
                <a:latin typeface="GulimChe" panose="020B0609000101010101" pitchFamily="49" charset="-127"/>
                <a:ea typeface="GulimChe" panose="020B0609000101010101" pitchFamily="49" charset="-127"/>
              </a:rPr>
              <a:t>. </a:t>
            </a:r>
            <a:r>
              <a:rPr lang="ko-KR" altLang="en-US" sz="1000" dirty="0" smtClean="0">
                <a:latin typeface="GulimChe" panose="020B0609000101010101" pitchFamily="49" charset="-127"/>
                <a:ea typeface="GulimChe" panose="020B0609000101010101" pitchFamily="49" charset="-127"/>
              </a:rPr>
              <a:t>입주자 </a:t>
            </a:r>
            <a:r>
              <a:rPr lang="ko-KR" altLang="en-US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강○○씨는 평소 문화생활을 매우 즐기는 편이라 입주 전부터 뮤지컬을 보러 가고 싶다는 의견을 주었지만 일정이 맞지 않아 진행하지 못 하였고</a:t>
            </a:r>
            <a:r>
              <a:rPr lang="en-US" altLang="ko-KR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, </a:t>
            </a:r>
            <a:r>
              <a:rPr lang="ko-KR" altLang="en-US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이번에 뮤지컬을 보러 가자고 이야기를 하니 매우 좋아하며 기대에 부푼 모습을 보였습니다</a:t>
            </a:r>
            <a:r>
              <a:rPr lang="en-US" altLang="ko-KR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000" dirty="0">
              <a:latin typeface="GulimChe" panose="020B0609000101010101" pitchFamily="49" charset="-127"/>
              <a:ea typeface="GulimChe" panose="020B0609000101010101" pitchFamily="49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뮤지컬이 시작되자 신나는 노래와 화려한 동작으로 무대에서 눈을 떼지 못하는 모습을 볼 수 있었고</a:t>
            </a:r>
            <a:r>
              <a:rPr lang="en-US" altLang="ko-KR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,“</a:t>
            </a:r>
            <a:r>
              <a:rPr lang="ko-KR" altLang="en-US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좋아요</a:t>
            </a:r>
            <a:r>
              <a:rPr lang="en-US" altLang="ko-KR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. </a:t>
            </a:r>
            <a:r>
              <a:rPr lang="ko-KR" altLang="en-US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재미있었어요</a:t>
            </a:r>
            <a:r>
              <a:rPr lang="en-US" altLang="ko-KR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. </a:t>
            </a:r>
            <a:r>
              <a:rPr lang="ko-KR" altLang="en-US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다음에 또 보고 싶습니다</a:t>
            </a:r>
            <a:r>
              <a:rPr lang="en-US" altLang="ko-KR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.”</a:t>
            </a:r>
            <a:r>
              <a:rPr lang="ko-KR" altLang="en-US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라는 말씀을 하며 다음 프로그램으로도 뮤지컬을 관람하고 싶은 욕구를 보이셨습니다</a:t>
            </a:r>
            <a:r>
              <a:rPr lang="en-US" altLang="ko-KR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. </a:t>
            </a:r>
            <a:r>
              <a:rPr lang="ko-KR" altLang="en-US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입주자 엄○○씨는 뮤지컬이 </a:t>
            </a:r>
            <a:r>
              <a:rPr lang="ko-KR" altLang="en-US" sz="1000" dirty="0" smtClean="0">
                <a:latin typeface="GulimChe" panose="020B0609000101010101" pitchFamily="49" charset="-127"/>
                <a:ea typeface="GulimChe" panose="020B0609000101010101" pitchFamily="49" charset="-127"/>
              </a:rPr>
              <a:t>시작되자“</a:t>
            </a:r>
            <a:r>
              <a:rPr lang="ko-KR" altLang="en-US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우와</a:t>
            </a:r>
            <a:r>
              <a:rPr lang="en-US" altLang="ko-KR" sz="1000" dirty="0" smtClean="0">
                <a:latin typeface="GulimChe" panose="020B0609000101010101" pitchFamily="49" charset="-127"/>
                <a:ea typeface="GulimChe" panose="020B0609000101010101" pitchFamily="49" charset="-127"/>
              </a:rPr>
              <a:t>”</a:t>
            </a:r>
            <a:r>
              <a:rPr lang="ko-KR" altLang="en-US" sz="1000" dirty="0" smtClean="0">
                <a:latin typeface="GulimChe" panose="020B0609000101010101" pitchFamily="49" charset="-127"/>
                <a:ea typeface="GulimChe" panose="020B0609000101010101" pitchFamily="49" charset="-127"/>
              </a:rPr>
              <a:t>라고 </a:t>
            </a:r>
            <a:r>
              <a:rPr lang="ko-KR" altLang="en-US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감탄사를 내뱉으며 집중 하는 듯 했지만 많이 </a:t>
            </a:r>
            <a:r>
              <a:rPr lang="ko-KR" altLang="en-US" sz="1000" dirty="0" smtClean="0">
                <a:latin typeface="GulimChe" panose="020B0609000101010101" pitchFamily="49" charset="-127"/>
                <a:ea typeface="GulimChe" panose="020B0609000101010101" pitchFamily="49" charset="-127"/>
              </a:rPr>
              <a:t>피곤했는지 고개를 정신 없이 돌리는 모습을 보였으며</a:t>
            </a:r>
            <a:r>
              <a:rPr lang="en-US" altLang="ko-KR" sz="1000" dirty="0" smtClean="0">
                <a:latin typeface="GulimChe" panose="020B0609000101010101" pitchFamily="49" charset="-127"/>
                <a:ea typeface="GulimChe" panose="020B0609000101010101" pitchFamily="49" charset="-127"/>
              </a:rPr>
              <a:t>,</a:t>
            </a:r>
            <a:r>
              <a:rPr lang="ko-KR" altLang="en-US" sz="1000" dirty="0" smtClean="0">
                <a:latin typeface="GulimChe" panose="020B0609000101010101" pitchFamily="49" charset="-127"/>
                <a:ea typeface="GulimChe" panose="020B0609000101010101" pitchFamily="49" charset="-127"/>
              </a:rPr>
              <a:t> </a:t>
            </a:r>
            <a:r>
              <a:rPr lang="ko-KR" altLang="en-US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뮤지컬이 재미있었고 또 보러 오고 싶다는 말씀을 하며 금일 프로그램에 만족하였습니다</a:t>
            </a:r>
            <a:r>
              <a:rPr lang="en-US" altLang="ko-KR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268" y="3569108"/>
            <a:ext cx="2665705" cy="2473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2574" tIns="46287" rIns="92574" bIns="46287" rtlCol="0">
            <a:spAutoFit/>
          </a:bodyPr>
          <a:lstStyle/>
          <a:p>
            <a:pPr algn="ctr" fontAlgn="base" latinLnBrk="0"/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▲ </a:t>
            </a:r>
            <a:r>
              <a:rPr lang="ko-KR" altLang="en-US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입주자 엄○○씨 생일파티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453" y="6223531"/>
            <a:ext cx="2517334" cy="5551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2574" tIns="46287" rIns="92574" bIns="46287" rtlCol="0">
            <a:spAutoFit/>
          </a:bodyPr>
          <a:lstStyle/>
          <a:p>
            <a:pPr algn="ctr" fontAlgn="base" latinLnBrk="0">
              <a:lnSpc>
                <a:spcPct val="150000"/>
              </a:lnSpc>
            </a:pP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▲</a:t>
            </a:r>
            <a:r>
              <a:rPr lang="ko-KR" altLang="en-US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 여가</a:t>
            </a:r>
            <a:r>
              <a:rPr lang="en-US" altLang="ko-KR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·</a:t>
            </a:r>
            <a:r>
              <a:rPr lang="ko-KR" altLang="en-US" sz="1000" dirty="0" smtClean="0">
                <a:latin typeface="GulimChe" panose="020B0609000101010101" pitchFamily="49" charset="-127"/>
                <a:ea typeface="GulimChe" panose="020B0609000101010101" pitchFamily="49" charset="-127"/>
              </a:rPr>
              <a:t>문화체험 뮤지컬</a:t>
            </a:r>
            <a:r>
              <a:rPr lang="en-US" altLang="ko-KR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‘</a:t>
            </a:r>
            <a:r>
              <a:rPr lang="ko-KR" altLang="en-US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맘마미아</a:t>
            </a:r>
            <a:r>
              <a:rPr lang="en-US" altLang="ko-KR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’</a:t>
            </a:r>
            <a:r>
              <a:rPr lang="ko-KR" altLang="en-US" sz="1000" dirty="0">
                <a:latin typeface="GulimChe" panose="020B0609000101010101" pitchFamily="49" charset="-127"/>
                <a:ea typeface="GulimChe" panose="020B0609000101010101" pitchFamily="49" charset="-127"/>
              </a:rPr>
              <a:t>진행 </a:t>
            </a: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</p:txBody>
      </p:sp>
      <p:pic>
        <p:nvPicPr>
          <p:cNvPr id="4" name="그림 3" descr="사람, 실내, 그룹, 벽이(가) 표시된 사진&#10;&#10;자동 생성된 설명">
            <a:extLst>
              <a:ext uri="{FF2B5EF4-FFF2-40B4-BE49-F238E27FC236}">
                <a16:creationId xmlns="" xmlns:a16="http://schemas.microsoft.com/office/drawing/2014/main" id="{D2674810-291C-E44F-B642-F8AEEEE7D5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41" y="1430668"/>
            <a:ext cx="2785559" cy="2092071"/>
          </a:xfrm>
          <a:prstGeom prst="rect">
            <a:avLst/>
          </a:prstGeom>
        </p:spPr>
      </p:pic>
      <p:pic>
        <p:nvPicPr>
          <p:cNvPr id="12" name="그림 11" descr="사람, 서있는, 실내, 남자이(가) 표시된 사진&#10;&#10;자동 생성된 설명">
            <a:extLst>
              <a:ext uri="{FF2B5EF4-FFF2-40B4-BE49-F238E27FC236}">
                <a16:creationId xmlns="" xmlns:a16="http://schemas.microsoft.com/office/drawing/2014/main" id="{ACC31D3B-BD71-5D4D-99E7-EB75867E5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20" y="4010290"/>
            <a:ext cx="2780600" cy="209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01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12086</TotalTime>
  <Words>3051</Words>
  <Application>Microsoft Office PowerPoint</Application>
  <PresentationFormat>사용자 지정</PresentationFormat>
  <Paragraphs>197</Paragraphs>
  <Slides>15</Slides>
  <Notes>10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 지훈</dc:creator>
  <cp:lastModifiedBy>kbcil2</cp:lastModifiedBy>
  <cp:revision>383</cp:revision>
  <dcterms:created xsi:type="dcterms:W3CDTF">2019-04-29T07:53:54Z</dcterms:created>
  <dcterms:modified xsi:type="dcterms:W3CDTF">2019-09-30T01:39:00Z</dcterms:modified>
</cp:coreProperties>
</file>